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4"/>
  </p:sldMasterIdLst>
  <p:notesMasterIdLst>
    <p:notesMasterId r:id="rId19"/>
  </p:notesMasterIdLst>
  <p:sldIdLst>
    <p:sldId id="275" r:id="rId5"/>
    <p:sldId id="638" r:id="rId6"/>
    <p:sldId id="838840521" r:id="rId7"/>
    <p:sldId id="838840512" r:id="rId8"/>
    <p:sldId id="838840511" r:id="rId9"/>
    <p:sldId id="838840513" r:id="rId10"/>
    <p:sldId id="838840514" r:id="rId11"/>
    <p:sldId id="838840515" r:id="rId12"/>
    <p:sldId id="838840516" r:id="rId13"/>
    <p:sldId id="838840518" r:id="rId14"/>
    <p:sldId id="838840520" r:id="rId15"/>
    <p:sldId id="838840519" r:id="rId16"/>
    <p:sldId id="838840517" r:id="rId17"/>
    <p:sldId id="274" r:id="rId18"/>
  </p:sldIdLst>
  <p:sldSz cx="12192000" cy="6858000"/>
  <p:notesSz cx="6858000" cy="9144000"/>
  <p:embeddedFontLst>
    <p:embeddedFont>
      <p:font typeface="Montserrat" panose="00000500000000000000" pitchFamily="2" charset="-18"/>
      <p:regular r:id="rId20"/>
      <p:bold r:id="rId21"/>
      <p:italic r:id="rId22"/>
      <p:boldItalic r:id="rId23"/>
    </p:embeddedFont>
    <p:embeddedFont>
      <p:font typeface="Montserrat Black" panose="00000A00000000000000" pitchFamily="2" charset="-18"/>
      <p:bold r:id="rId24"/>
      <p:boldItalic r:id="rId25"/>
    </p:embeddedFont>
    <p:embeddedFont>
      <p:font typeface="Montserrat Light" panose="00000400000000000000" pitchFamily="2" charset="-18"/>
      <p:regular r:id="rId26"/>
      <p:bold r:id="rId27"/>
      <p:italic r:id="rId28"/>
      <p:boldItalic r:id="rId29"/>
    </p:embeddedFont>
    <p:embeddedFont>
      <p:font typeface="Montserrat SemiBold" panose="00000700000000000000" pitchFamily="2" charset="-18"/>
      <p:bold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A5A"/>
    <a:srgbClr val="00A8A9"/>
    <a:srgbClr val="DF3849"/>
    <a:srgbClr val="66276A"/>
    <a:srgbClr val="E3B037"/>
    <a:srgbClr val="D98918"/>
    <a:srgbClr val="002060"/>
    <a:srgbClr val="EA780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2276F3-6087-436F-9CEE-CC8BF0F040BD}" v="298" dt="2025-09-17T13:52:34.787"/>
  </p1510:revLst>
</p1510:revInfo>
</file>

<file path=ppt/tableStyles.xml><?xml version="1.0" encoding="utf-8"?>
<a:tblStyleLst xmlns:a="http://schemas.openxmlformats.org/drawingml/2006/main" def="{1BA97A72-AB28-4266-9B26-AA523620B91A}">
  <a:tblStyle styleId="{1BA97A72-AB28-4266-9B26-AA523620B91A}"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2795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99C8F-03F7-D298-1516-F2A64C9AFF75}"/>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4AD0681A-768B-D768-84B6-5E698EF13B6B}"/>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8B226144-C443-27AC-3ADC-9FA8A8A754CD}"/>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D56A622D-B8FC-7857-3B51-9038F4826253}"/>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9074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338C8-BB5D-7093-79F6-E9D404F42706}"/>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56BEA0C0-AB4C-5217-1B48-00DEE4E3E843}"/>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2EBB185F-637C-8364-F036-3A446B024637}"/>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4CBF3A77-6AC7-3C7B-936D-6E5540848F37}"/>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13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1682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a2cad93b9f_0_1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a2cad93b9f_0_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41BEE-F9F4-77F7-09ED-459A1A2C42D3}"/>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6B49ECF1-7877-4434-DF37-23C8ADEC79BA}"/>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64913A23-443B-A9CA-0DC5-C553256FCB4C}"/>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BEC131F2-3E0A-4AFC-AEE7-97F2710AB08A}"/>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4201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67B4F-0A23-2E93-3808-6FC29BAFDA03}"/>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50412A54-204C-D225-9631-F9826E8576FD}"/>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9947EC37-E9E4-BADE-D28D-9C9A028AF46A}"/>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2DBD019D-CEB5-FDD1-DEFB-6D4E009FD930}"/>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202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1B125-734D-DE0C-01DB-13A807556895}"/>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BB8B8752-7682-DC75-DFA0-05D0E5D5ADC8}"/>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70166C13-BB12-13F8-EBC2-697353DF4530}"/>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9AEB96B3-22DE-9DE3-3F98-5A87B3152EA5}"/>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8042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9AED7-A3CC-5FC6-CA7A-714CA438560E}"/>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C9BE8260-4C89-7057-05EA-0E622E8869C2}"/>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8E471154-2691-B670-3AC1-92F9DC647895}"/>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EA132FE3-419D-8F67-6809-FE97DD622078}"/>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7466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160FE-C198-69FF-F7FE-55D774472D0B}"/>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8964ADD3-5413-AFF4-3542-C2339696818A}"/>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BE2D8240-C421-8596-8D2E-3EF1253695BD}"/>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EA7D4198-3E93-38FA-B626-31B35FAA6D47}"/>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5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E4CF3-5CD2-C998-7BF4-ADDDFE9530F1}"/>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966B05BB-947D-1E90-45D0-6C90DE9BE89F}"/>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783802A3-24A8-3339-A85D-549AA40809A2}"/>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5F183CBD-C11B-F503-D497-16644F01B2B9}"/>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4811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EA3FE-9649-E6BD-DD7E-D7BE9982EE30}"/>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8E721101-DC58-E633-6D6C-B3D6A72C1B01}"/>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3F4B736B-EE2F-8517-EE8F-70CC764D9598}"/>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5BD1BB94-A96D-0E6E-6919-A1A9B08FD474}"/>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330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1F81E-72DD-B6A2-E0D3-0504CF22C9B4}"/>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EA522125-5D39-FBDC-9FC9-F724A08F4C02}"/>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3E69486F-271D-51FE-B28B-8080E7364EAB}"/>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76241EAC-003A-5F7C-2960-972790C472EE}"/>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263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o title" preserve="1">
  <p:cSld name="1_No title">
    <p:spTree>
      <p:nvGrpSpPr>
        <p:cNvPr id="1" name="Shape 19"/>
        <p:cNvGrpSpPr/>
        <p:nvPr/>
      </p:nvGrpSpPr>
      <p:grpSpPr>
        <a:xfrm>
          <a:off x="0" y="0"/>
          <a:ext cx="0" cy="0"/>
          <a:chOff x="0" y="0"/>
          <a:chExt cx="0" cy="0"/>
        </a:xfrm>
      </p:grpSpPr>
      <p:sp>
        <p:nvSpPr>
          <p:cNvPr id="2" name="Google Shape;23;p4">
            <a:extLst>
              <a:ext uri="{FF2B5EF4-FFF2-40B4-BE49-F238E27FC236}">
                <a16:creationId xmlns:a16="http://schemas.microsoft.com/office/drawing/2014/main" id="{32BE02C8-5117-5FA6-1BBD-E139DA9C81F5}"/>
              </a:ext>
            </a:extLst>
          </p:cNvPr>
          <p:cNvSpPr/>
          <p:nvPr userDrawn="1"/>
        </p:nvSpPr>
        <p:spPr>
          <a:xfrm>
            <a:off x="538775" y="-10650"/>
            <a:ext cx="3610200" cy="82200"/>
          </a:xfrm>
          <a:prstGeom prst="rect">
            <a:avLst/>
          </a:prstGeom>
          <a:solidFill>
            <a:srgbClr val="DF3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175AF8D4-2681-D717-0755-C7B5249A7B9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88341" y="6208082"/>
            <a:ext cx="2278059" cy="478393"/>
          </a:xfrm>
          <a:prstGeom prst="rect">
            <a:avLst/>
          </a:prstGeom>
        </p:spPr>
      </p:pic>
    </p:spTree>
    <p:extLst>
      <p:ext uri="{BB962C8B-B14F-4D97-AF65-F5344CB8AC3E}">
        <p14:creationId xmlns:p14="http://schemas.microsoft.com/office/powerpoint/2010/main" val="3933158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 line title" type="blank">
  <p:cSld name="BLANK">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538775" y="171525"/>
            <a:ext cx="5312400" cy="445500"/>
          </a:xfrm>
          <a:prstGeom prst="rect">
            <a:avLst/>
          </a:prstGeom>
          <a:noFill/>
          <a:ln>
            <a:noFill/>
          </a:ln>
        </p:spPr>
        <p:txBody>
          <a:bodyPr spcFirstLastPara="1" wrap="square" lIns="0" tIns="45700" rIns="91425" bIns="45700" anchor="t" anchorCtr="0">
            <a:noAutofit/>
          </a:bodyPr>
          <a:lstStyle>
            <a:lvl1pPr lvl="0" algn="l" rtl="0">
              <a:lnSpc>
                <a:spcPct val="90000"/>
              </a:lnSpc>
              <a:spcBef>
                <a:spcPts val="0"/>
              </a:spcBef>
              <a:spcAft>
                <a:spcPts val="0"/>
              </a:spcAft>
              <a:buClr>
                <a:schemeClr val="dk1"/>
              </a:buClr>
              <a:buSzPts val="2000"/>
              <a:buNone/>
              <a:defRPr sz="2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 name="Google Shape;23;p4"/>
          <p:cNvSpPr/>
          <p:nvPr/>
        </p:nvSpPr>
        <p:spPr>
          <a:xfrm>
            <a:off x="538775" y="-10650"/>
            <a:ext cx="3610200" cy="82200"/>
          </a:xfrm>
          <a:prstGeom prst="rect">
            <a:avLst/>
          </a:prstGeom>
          <a:solidFill>
            <a:srgbClr val="DF3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 name="Google Shape;42;p7">
            <a:extLst>
              <a:ext uri="{FF2B5EF4-FFF2-40B4-BE49-F238E27FC236}">
                <a16:creationId xmlns:a16="http://schemas.microsoft.com/office/drawing/2014/main" id="{1A352729-73BC-48DA-94D1-BDC5BCE024A7}"/>
              </a:ext>
            </a:extLst>
          </p:cNvPr>
          <p:cNvPicPr preferRelativeResize="0"/>
          <p:nvPr userDrawn="1"/>
        </p:nvPicPr>
        <p:blipFill>
          <a:blip r:embed="rId2" cstate="email">
            <a:alphaModFix/>
            <a:extLst>
              <a:ext uri="{28A0092B-C50C-407E-A947-70E740481C1C}">
                <a14:useLocalDpi xmlns:a14="http://schemas.microsoft.com/office/drawing/2010/main"/>
              </a:ext>
            </a:extLst>
          </a:blip>
          <a:stretch>
            <a:fillRect/>
          </a:stretch>
        </p:blipFill>
        <p:spPr>
          <a:xfrm>
            <a:off x="10123024" y="353188"/>
            <a:ext cx="1660751" cy="568251"/>
          </a:xfrm>
          <a:prstGeom prst="rect">
            <a:avLst/>
          </a:prstGeom>
          <a:noFill/>
          <a:ln>
            <a:noFill/>
          </a:ln>
        </p:spPr>
      </p:pic>
      <p:pic>
        <p:nvPicPr>
          <p:cNvPr id="3" name="Picture 2">
            <a:extLst>
              <a:ext uri="{FF2B5EF4-FFF2-40B4-BE49-F238E27FC236}">
                <a16:creationId xmlns:a16="http://schemas.microsoft.com/office/drawing/2014/main" id="{E81E5B11-74B7-E9AC-C221-2C5C52D909A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88341" y="6208082"/>
            <a:ext cx="2278059" cy="478393"/>
          </a:xfrm>
          <a:prstGeom prst="rect">
            <a:avLst/>
          </a:prstGeom>
        </p:spPr>
      </p:pic>
      <p:pic>
        <p:nvPicPr>
          <p:cNvPr id="15" name="Obrázok 14" descr="Obrázok, na ktorom je kvet, nebo, exteriér&#10;&#10;Obsah vygenerovaný pomocou AI môže byť nesprávny.">
            <a:extLst>
              <a:ext uri="{FF2B5EF4-FFF2-40B4-BE49-F238E27FC236}">
                <a16:creationId xmlns:a16="http://schemas.microsoft.com/office/drawing/2014/main" id="{2E004E24-A829-6E17-6071-2B407F5E7152}"/>
              </a:ext>
            </a:extLst>
          </p:cNvPr>
          <p:cNvPicPr>
            <a:picLocks noChangeAspect="1"/>
          </p:cNvPicPr>
          <p:nvPr userDrawn="1"/>
        </p:nvPicPr>
        <p:blipFill>
          <a:blip r:embed="rId4" cstate="screen">
            <a:alphaModFix amt="12000"/>
            <a:extLst>
              <a:ext uri="{28A0092B-C50C-407E-A947-70E740481C1C}">
                <a14:useLocalDpi xmlns:a14="http://schemas.microsoft.com/office/drawing/2010/main"/>
              </a:ext>
            </a:extLst>
          </a:blip>
          <a:stretch>
            <a:fillRect/>
          </a:stretch>
        </p:blipFill>
        <p:spPr>
          <a:xfrm>
            <a:off x="1" y="1"/>
            <a:ext cx="12191999"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entered title" type="title">
  <p:cSld name="TITLE">
    <p:spTree>
      <p:nvGrpSpPr>
        <p:cNvPr id="1" name="Shape 25"/>
        <p:cNvGrpSpPr/>
        <p:nvPr/>
      </p:nvGrpSpPr>
      <p:grpSpPr>
        <a:xfrm>
          <a:off x="0" y="0"/>
          <a:ext cx="0" cy="0"/>
          <a:chOff x="0" y="0"/>
          <a:chExt cx="0" cy="0"/>
        </a:xfrm>
      </p:grpSpPr>
      <p:sp>
        <p:nvSpPr>
          <p:cNvPr id="26" name="Google Shape;26;p5"/>
          <p:cNvSpPr txBox="1">
            <a:spLocks noGrp="1"/>
          </p:cNvSpPr>
          <p:nvPr>
            <p:ph type="ctrTitle"/>
          </p:nvPr>
        </p:nvSpPr>
        <p:spPr>
          <a:xfrm>
            <a:off x="1413775" y="2092850"/>
            <a:ext cx="6635100" cy="2387700"/>
          </a:xfrm>
          <a:prstGeom prst="rect">
            <a:avLst/>
          </a:prstGeom>
          <a:noFill/>
          <a:ln>
            <a:noFill/>
          </a:ln>
        </p:spPr>
        <p:txBody>
          <a:bodyPr spcFirstLastPara="1" wrap="square" lIns="0" tIns="45700" rIns="91425" bIns="45700" anchor="t" anchorCtr="0">
            <a:noAutofit/>
          </a:bodyPr>
          <a:lstStyle>
            <a:lvl1pPr lvl="0">
              <a:lnSpc>
                <a:spcPct val="90000"/>
              </a:lnSpc>
              <a:spcBef>
                <a:spcPts val="0"/>
              </a:spcBef>
              <a:spcAft>
                <a:spcPts val="0"/>
              </a:spcAft>
              <a:buClr>
                <a:schemeClr val="dk1"/>
              </a:buClr>
              <a:buSzPts val="3600"/>
              <a:buFont typeface="Calibri"/>
              <a:buNone/>
              <a:defRPr sz="3600"/>
            </a:lvl1pPr>
            <a:lvl2pPr lvl="1">
              <a:lnSpc>
                <a:spcPct val="100000"/>
              </a:lnSpc>
              <a:spcBef>
                <a:spcPts val="0"/>
              </a:spcBef>
              <a:spcAft>
                <a:spcPts val="0"/>
              </a:spcAft>
              <a:buSzPts val="3600"/>
              <a:buNone/>
              <a:defRPr sz="3600"/>
            </a:lvl2pPr>
            <a:lvl3pPr lvl="2">
              <a:lnSpc>
                <a:spcPct val="100000"/>
              </a:lnSpc>
              <a:spcBef>
                <a:spcPts val="0"/>
              </a:spcBef>
              <a:spcAft>
                <a:spcPts val="0"/>
              </a:spcAft>
              <a:buSzPts val="3600"/>
              <a:buNone/>
              <a:defRPr sz="3600"/>
            </a:lvl3pPr>
            <a:lvl4pPr lvl="3">
              <a:lnSpc>
                <a:spcPct val="100000"/>
              </a:lnSpc>
              <a:spcBef>
                <a:spcPts val="0"/>
              </a:spcBef>
              <a:spcAft>
                <a:spcPts val="0"/>
              </a:spcAft>
              <a:buSzPts val="3600"/>
              <a:buNone/>
              <a:defRPr sz="3600"/>
            </a:lvl4pPr>
            <a:lvl5pPr lvl="4">
              <a:lnSpc>
                <a:spcPct val="100000"/>
              </a:lnSpc>
              <a:spcBef>
                <a:spcPts val="0"/>
              </a:spcBef>
              <a:spcAft>
                <a:spcPts val="0"/>
              </a:spcAft>
              <a:buSzPts val="3600"/>
              <a:buNone/>
              <a:defRPr sz="3600"/>
            </a:lvl5pPr>
            <a:lvl6pPr lvl="5">
              <a:lnSpc>
                <a:spcPct val="100000"/>
              </a:lnSpc>
              <a:spcBef>
                <a:spcPts val="0"/>
              </a:spcBef>
              <a:spcAft>
                <a:spcPts val="0"/>
              </a:spcAft>
              <a:buSzPts val="3600"/>
              <a:buNone/>
              <a:defRPr sz="3600"/>
            </a:lvl6pPr>
            <a:lvl7pPr lvl="6">
              <a:lnSpc>
                <a:spcPct val="100000"/>
              </a:lnSpc>
              <a:spcBef>
                <a:spcPts val="0"/>
              </a:spcBef>
              <a:spcAft>
                <a:spcPts val="0"/>
              </a:spcAft>
              <a:buSzPts val="3600"/>
              <a:buNone/>
              <a:defRPr sz="3600"/>
            </a:lvl7pPr>
            <a:lvl8pPr lvl="7">
              <a:lnSpc>
                <a:spcPct val="100000"/>
              </a:lnSpc>
              <a:spcBef>
                <a:spcPts val="0"/>
              </a:spcBef>
              <a:spcAft>
                <a:spcPts val="0"/>
              </a:spcAft>
              <a:buSzPts val="3600"/>
              <a:buNone/>
              <a:defRPr sz="3600"/>
            </a:lvl8pPr>
            <a:lvl9pPr lvl="8">
              <a:lnSpc>
                <a:spcPct val="100000"/>
              </a:lnSpc>
              <a:spcBef>
                <a:spcPts val="0"/>
              </a:spcBef>
              <a:spcAft>
                <a:spcPts val="0"/>
              </a:spcAft>
              <a:buSzPts val="3600"/>
              <a:buNone/>
              <a:defRPr sz="3600"/>
            </a:lvl9pPr>
          </a:lstStyle>
          <a:p>
            <a:endParaRPr/>
          </a:p>
        </p:txBody>
      </p:sp>
      <p:sp>
        <p:nvSpPr>
          <p:cNvPr id="27" name="Google Shape;27;p5"/>
          <p:cNvSpPr txBox="1">
            <a:spLocks noGrp="1"/>
          </p:cNvSpPr>
          <p:nvPr>
            <p:ph type="subTitle" idx="1"/>
          </p:nvPr>
        </p:nvSpPr>
        <p:spPr>
          <a:xfrm>
            <a:off x="1413775" y="3659115"/>
            <a:ext cx="6169800" cy="1655700"/>
          </a:xfrm>
          <a:prstGeom prst="rect">
            <a:avLst/>
          </a:prstGeom>
          <a:noFill/>
          <a:ln>
            <a:noFill/>
          </a:ln>
        </p:spPr>
        <p:txBody>
          <a:bodyPr spcFirstLastPara="1" wrap="square" lIns="0" tIns="45700" rIns="91425" bIns="45700" anchor="t" anchorCtr="0">
            <a:noAutofit/>
          </a:bodyPr>
          <a:lstStyle>
            <a:lvl1pPr lvl="0">
              <a:lnSpc>
                <a:spcPct val="90000"/>
              </a:lnSpc>
              <a:spcBef>
                <a:spcPts val="1000"/>
              </a:spcBef>
              <a:spcAft>
                <a:spcPts val="0"/>
              </a:spcAft>
              <a:buClr>
                <a:srgbClr val="DF3849"/>
              </a:buClr>
              <a:buSzPts val="2400"/>
              <a:buFont typeface="Montserrat Light"/>
              <a:buNone/>
              <a:defRPr sz="2400">
                <a:solidFill>
                  <a:srgbClr val="DF3849"/>
                </a:solidFill>
                <a:latin typeface="Montserrat Light"/>
                <a:ea typeface="Montserrat Light"/>
                <a:cs typeface="Montserrat Light"/>
                <a:sym typeface="Montserrat Light"/>
              </a:defRPr>
            </a:lvl1pPr>
            <a:lvl2pPr lvl="1" algn="ctr">
              <a:lnSpc>
                <a:spcPct val="90000"/>
              </a:lnSpc>
              <a:spcBef>
                <a:spcPts val="500"/>
              </a:spcBef>
              <a:spcAft>
                <a:spcPts val="0"/>
              </a:spcAft>
              <a:buClr>
                <a:srgbClr val="DF3849"/>
              </a:buClr>
              <a:buSzPts val="2000"/>
              <a:buNone/>
              <a:defRPr sz="2000">
                <a:solidFill>
                  <a:srgbClr val="DF3849"/>
                </a:solidFill>
              </a:defRPr>
            </a:lvl2pPr>
            <a:lvl3pPr lvl="2" algn="ctr">
              <a:lnSpc>
                <a:spcPct val="90000"/>
              </a:lnSpc>
              <a:spcBef>
                <a:spcPts val="500"/>
              </a:spcBef>
              <a:spcAft>
                <a:spcPts val="0"/>
              </a:spcAft>
              <a:buClr>
                <a:srgbClr val="DF3849"/>
              </a:buClr>
              <a:buSzPts val="1800"/>
              <a:buNone/>
              <a:defRPr sz="1800">
                <a:solidFill>
                  <a:srgbClr val="DF3849"/>
                </a:solidFill>
              </a:defRPr>
            </a:lvl3pPr>
            <a:lvl4pPr lvl="3" algn="ctr">
              <a:lnSpc>
                <a:spcPct val="90000"/>
              </a:lnSpc>
              <a:spcBef>
                <a:spcPts val="500"/>
              </a:spcBef>
              <a:spcAft>
                <a:spcPts val="0"/>
              </a:spcAft>
              <a:buClr>
                <a:srgbClr val="DF3849"/>
              </a:buClr>
              <a:buSzPts val="1600"/>
              <a:buNone/>
              <a:defRPr sz="1600">
                <a:solidFill>
                  <a:srgbClr val="DF3849"/>
                </a:solidFill>
              </a:defRPr>
            </a:lvl4pPr>
            <a:lvl5pPr lvl="4" algn="ctr">
              <a:lnSpc>
                <a:spcPct val="90000"/>
              </a:lnSpc>
              <a:spcBef>
                <a:spcPts val="500"/>
              </a:spcBef>
              <a:spcAft>
                <a:spcPts val="0"/>
              </a:spcAft>
              <a:buClr>
                <a:srgbClr val="DF3849"/>
              </a:buClr>
              <a:buSzPts val="1600"/>
              <a:buNone/>
              <a:defRPr sz="1600">
                <a:solidFill>
                  <a:srgbClr val="DF3849"/>
                </a:solidFill>
              </a:defRPr>
            </a:lvl5pPr>
            <a:lvl6pPr lvl="5" algn="ctr">
              <a:lnSpc>
                <a:spcPct val="90000"/>
              </a:lnSpc>
              <a:spcBef>
                <a:spcPts val="500"/>
              </a:spcBef>
              <a:spcAft>
                <a:spcPts val="0"/>
              </a:spcAft>
              <a:buClr>
                <a:srgbClr val="DF3849"/>
              </a:buClr>
              <a:buSzPts val="1600"/>
              <a:buNone/>
              <a:defRPr sz="1600">
                <a:solidFill>
                  <a:srgbClr val="DF3849"/>
                </a:solidFill>
              </a:defRPr>
            </a:lvl6pPr>
            <a:lvl7pPr lvl="6" algn="ctr">
              <a:lnSpc>
                <a:spcPct val="90000"/>
              </a:lnSpc>
              <a:spcBef>
                <a:spcPts val="500"/>
              </a:spcBef>
              <a:spcAft>
                <a:spcPts val="0"/>
              </a:spcAft>
              <a:buClr>
                <a:srgbClr val="DF3849"/>
              </a:buClr>
              <a:buSzPts val="1600"/>
              <a:buNone/>
              <a:defRPr sz="1600">
                <a:solidFill>
                  <a:srgbClr val="DF3849"/>
                </a:solidFill>
              </a:defRPr>
            </a:lvl7pPr>
            <a:lvl8pPr lvl="7" algn="ctr">
              <a:lnSpc>
                <a:spcPct val="90000"/>
              </a:lnSpc>
              <a:spcBef>
                <a:spcPts val="500"/>
              </a:spcBef>
              <a:spcAft>
                <a:spcPts val="0"/>
              </a:spcAft>
              <a:buClr>
                <a:srgbClr val="DF3849"/>
              </a:buClr>
              <a:buSzPts val="1600"/>
              <a:buNone/>
              <a:defRPr sz="1600">
                <a:solidFill>
                  <a:srgbClr val="DF3849"/>
                </a:solidFill>
              </a:defRPr>
            </a:lvl8pPr>
            <a:lvl9pPr lvl="8" algn="ctr">
              <a:lnSpc>
                <a:spcPct val="90000"/>
              </a:lnSpc>
              <a:spcBef>
                <a:spcPts val="500"/>
              </a:spcBef>
              <a:spcAft>
                <a:spcPts val="0"/>
              </a:spcAft>
              <a:buClr>
                <a:srgbClr val="DF3849"/>
              </a:buClr>
              <a:buSzPts val="1600"/>
              <a:buNone/>
              <a:defRPr sz="1600">
                <a:solidFill>
                  <a:srgbClr val="DF3849"/>
                </a:solidFill>
              </a:defRPr>
            </a:lvl9pPr>
          </a:lstStyle>
          <a:p>
            <a:endParaRPr/>
          </a:p>
        </p:txBody>
      </p:sp>
      <p:sp>
        <p:nvSpPr>
          <p:cNvPr id="28" name="Google Shape;28;p5"/>
          <p:cNvSpPr/>
          <p:nvPr/>
        </p:nvSpPr>
        <p:spPr>
          <a:xfrm>
            <a:off x="1413775" y="1833300"/>
            <a:ext cx="1951200" cy="82200"/>
          </a:xfrm>
          <a:prstGeom prst="rect">
            <a:avLst/>
          </a:prstGeom>
          <a:solidFill>
            <a:srgbClr val="DF3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 name="Google Shape;42;p7">
            <a:extLst>
              <a:ext uri="{FF2B5EF4-FFF2-40B4-BE49-F238E27FC236}">
                <a16:creationId xmlns:a16="http://schemas.microsoft.com/office/drawing/2014/main" id="{5495D868-6DAC-48D8-9F3C-AFDC20C141F4}"/>
              </a:ext>
            </a:extLst>
          </p:cNvPr>
          <p:cNvPicPr preferRelativeResize="0"/>
          <p:nvPr userDrawn="1"/>
        </p:nvPicPr>
        <p:blipFill>
          <a:blip r:embed="rId2" cstate="email">
            <a:alphaModFix/>
            <a:extLst>
              <a:ext uri="{28A0092B-C50C-407E-A947-70E740481C1C}">
                <a14:useLocalDpi xmlns:a14="http://schemas.microsoft.com/office/drawing/2010/main"/>
              </a:ext>
            </a:extLst>
          </a:blip>
          <a:stretch>
            <a:fillRect/>
          </a:stretch>
        </p:blipFill>
        <p:spPr>
          <a:xfrm>
            <a:off x="10123024" y="353188"/>
            <a:ext cx="1660751" cy="568251"/>
          </a:xfrm>
          <a:prstGeom prst="rect">
            <a:avLst/>
          </a:prstGeom>
          <a:noFill/>
          <a:ln>
            <a:noFill/>
          </a:ln>
        </p:spPr>
      </p:pic>
      <p:pic>
        <p:nvPicPr>
          <p:cNvPr id="3" name="Picture 2">
            <a:extLst>
              <a:ext uri="{FF2B5EF4-FFF2-40B4-BE49-F238E27FC236}">
                <a16:creationId xmlns:a16="http://schemas.microsoft.com/office/drawing/2014/main" id="{B9D831AB-A77C-B7C1-98A1-3416509CA04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88341" y="6208082"/>
            <a:ext cx="2278059" cy="47839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userDrawn="1">
  <p:cSld name="TITLE_ONLY">
    <p:bg>
      <p:bgPr>
        <a:solidFill>
          <a:srgbClr val="EFEFEF"/>
        </a:solidFill>
        <a:effectLst/>
      </p:bgPr>
    </p:bg>
    <p:spTree>
      <p:nvGrpSpPr>
        <p:cNvPr id="1" name="Shape 37"/>
        <p:cNvGrpSpPr/>
        <p:nvPr/>
      </p:nvGrpSpPr>
      <p:grpSpPr>
        <a:xfrm>
          <a:off x="0" y="0"/>
          <a:ext cx="0" cy="0"/>
          <a:chOff x="0" y="0"/>
          <a:chExt cx="0" cy="0"/>
        </a:xfrm>
      </p:grpSpPr>
      <p:sp>
        <p:nvSpPr>
          <p:cNvPr id="38" name="Google Shape;38;p7"/>
          <p:cNvSpPr/>
          <p:nvPr/>
        </p:nvSpPr>
        <p:spPr>
          <a:xfrm>
            <a:off x="1720770" y="1281300"/>
            <a:ext cx="4605300" cy="139500"/>
          </a:xfrm>
          <a:prstGeom prst="rect">
            <a:avLst/>
          </a:prstGeom>
          <a:solidFill>
            <a:srgbClr val="DF3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 name="Obrázok 10" descr="Obrázok, na ktorom je kvet, text, nebo&#10;&#10;Obsah vygenerovaný pomocou AI môže byť nesprávny.">
            <a:extLst>
              <a:ext uri="{FF2B5EF4-FFF2-40B4-BE49-F238E27FC236}">
                <a16:creationId xmlns:a16="http://schemas.microsoft.com/office/drawing/2014/main" id="{A2C60C76-EB23-846C-D3DE-B4D224E4D0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1999" cy="6858000"/>
          </a:xfrm>
          <a:prstGeom prst="rect">
            <a:avLst/>
          </a:prstGeom>
        </p:spPr>
      </p:pic>
      <p:sp>
        <p:nvSpPr>
          <p:cNvPr id="39" name="Google Shape;39;p7"/>
          <p:cNvSpPr txBox="1">
            <a:spLocks noGrp="1"/>
          </p:cNvSpPr>
          <p:nvPr>
            <p:ph type="title"/>
          </p:nvPr>
        </p:nvSpPr>
        <p:spPr>
          <a:xfrm>
            <a:off x="595355" y="2302382"/>
            <a:ext cx="5500646" cy="2429084"/>
          </a:xfrm>
          <a:prstGeom prst="rect">
            <a:avLst/>
          </a:prstGeom>
        </p:spPr>
        <p:txBody>
          <a:bodyPr spcFirstLastPara="1" wrap="square" lIns="91425" tIns="45700" rIns="91425" bIns="45700" anchor="t" anchorCtr="0">
            <a:noAutofit/>
          </a:bodyPr>
          <a:lstStyle>
            <a:lvl1pPr lvl="0">
              <a:spcBef>
                <a:spcPts val="0"/>
              </a:spcBef>
              <a:spcAft>
                <a:spcPts val="0"/>
              </a:spcAft>
              <a:buSzPts val="4400"/>
              <a:buNone/>
              <a:defRPr sz="4800">
                <a:latin typeface="Montserrat Black" panose="00000A00000000000000" pitchFamily="2" charset="-18"/>
              </a:defRPr>
            </a:lvl1pPr>
            <a:lvl2pPr lvl="1">
              <a:spcBef>
                <a:spcPts val="0"/>
              </a:spcBef>
              <a:spcAft>
                <a:spcPts val="0"/>
              </a:spcAft>
              <a:buSzPts val="1400"/>
              <a:buNone/>
              <a:defRPr sz="6000"/>
            </a:lvl2pPr>
            <a:lvl3pPr lvl="2">
              <a:spcBef>
                <a:spcPts val="0"/>
              </a:spcBef>
              <a:spcAft>
                <a:spcPts val="0"/>
              </a:spcAft>
              <a:buSzPts val="1400"/>
              <a:buNone/>
              <a:defRPr sz="6000"/>
            </a:lvl3pPr>
            <a:lvl4pPr lvl="3">
              <a:spcBef>
                <a:spcPts val="0"/>
              </a:spcBef>
              <a:spcAft>
                <a:spcPts val="0"/>
              </a:spcAft>
              <a:buSzPts val="1400"/>
              <a:buNone/>
              <a:defRPr sz="6000"/>
            </a:lvl4pPr>
            <a:lvl5pPr lvl="4">
              <a:spcBef>
                <a:spcPts val="0"/>
              </a:spcBef>
              <a:spcAft>
                <a:spcPts val="0"/>
              </a:spcAft>
              <a:buSzPts val="1400"/>
              <a:buNone/>
              <a:defRPr sz="6000"/>
            </a:lvl5pPr>
            <a:lvl6pPr lvl="5">
              <a:spcBef>
                <a:spcPts val="0"/>
              </a:spcBef>
              <a:spcAft>
                <a:spcPts val="0"/>
              </a:spcAft>
              <a:buSzPts val="1400"/>
              <a:buNone/>
              <a:defRPr sz="6000"/>
            </a:lvl6pPr>
            <a:lvl7pPr lvl="6">
              <a:spcBef>
                <a:spcPts val="0"/>
              </a:spcBef>
              <a:spcAft>
                <a:spcPts val="0"/>
              </a:spcAft>
              <a:buSzPts val="1400"/>
              <a:buNone/>
              <a:defRPr sz="6000"/>
            </a:lvl7pPr>
            <a:lvl8pPr lvl="7">
              <a:spcBef>
                <a:spcPts val="0"/>
              </a:spcBef>
              <a:spcAft>
                <a:spcPts val="0"/>
              </a:spcAft>
              <a:buSzPts val="1400"/>
              <a:buNone/>
              <a:defRPr sz="6000"/>
            </a:lvl8pPr>
            <a:lvl9pPr lvl="8" rtl="0">
              <a:spcBef>
                <a:spcPts val="0"/>
              </a:spcBef>
              <a:spcAft>
                <a:spcPts val="0"/>
              </a:spcAft>
              <a:buSzPts val="1400"/>
              <a:buNone/>
              <a:defRPr sz="6000"/>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538775" y="171525"/>
            <a:ext cx="2497800" cy="1843800"/>
          </a:xfrm>
          <a:prstGeom prst="rect">
            <a:avLst/>
          </a:prstGeom>
          <a:noFill/>
          <a:ln>
            <a:noFill/>
          </a:ln>
        </p:spPr>
        <p:txBody>
          <a:bodyPr spcFirstLastPara="1" wrap="square" lIns="0" tIns="45700" rIns="91425" bIns="45700" anchor="t" anchorCtr="0">
            <a:noAutofit/>
          </a:bodyPr>
          <a:lstStyle>
            <a:lvl1pPr lvl="0" algn="l">
              <a:lnSpc>
                <a:spcPct val="90000"/>
              </a:lnSpc>
              <a:spcBef>
                <a:spcPts val="0"/>
              </a:spcBef>
              <a:spcAft>
                <a:spcPts val="0"/>
              </a:spcAft>
              <a:buClr>
                <a:schemeClr val="dk1"/>
              </a:buClr>
              <a:buSzPts val="2000"/>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body" idx="1"/>
          </p:nvPr>
        </p:nvSpPr>
        <p:spPr>
          <a:xfrm>
            <a:off x="2666400" y="2338175"/>
            <a:ext cx="7527600" cy="3469800"/>
          </a:xfrm>
          <a:prstGeom prst="rect">
            <a:avLst/>
          </a:prstGeom>
          <a:noFill/>
          <a:ln>
            <a:noFill/>
          </a:ln>
        </p:spPr>
        <p:txBody>
          <a:bodyPr spcFirstLastPara="1" wrap="square" lIns="91425" tIns="45700" rIns="91425" bIns="45700" anchor="t" anchorCtr="0">
            <a:noAutofit/>
          </a:bodyPr>
          <a:lstStyle>
            <a:lvl1pPr marL="457200" lvl="0" indent="-317500" algn="l">
              <a:lnSpc>
                <a:spcPct val="115000"/>
              </a:lnSpc>
              <a:spcBef>
                <a:spcPts val="1000"/>
              </a:spcBef>
              <a:spcAft>
                <a:spcPts val="0"/>
              </a:spcAft>
              <a:buClr>
                <a:srgbClr val="2D296C"/>
              </a:buClr>
              <a:buSzPts val="1400"/>
              <a:buChar char="•"/>
              <a:defRPr sz="2400" b="1">
                <a:solidFill>
                  <a:srgbClr val="2D296C"/>
                </a:solidFill>
              </a:defRPr>
            </a:lvl1pPr>
            <a:lvl2pPr marL="914400" lvl="1" indent="-323850" algn="l">
              <a:lnSpc>
                <a:spcPct val="115000"/>
              </a:lnSpc>
              <a:spcBef>
                <a:spcPts val="500"/>
              </a:spcBef>
              <a:spcAft>
                <a:spcPts val="0"/>
              </a:spcAft>
              <a:buClr>
                <a:schemeClr val="dk1"/>
              </a:buClr>
              <a:buSzPts val="1500"/>
              <a:buChar char="•"/>
              <a:defRPr sz="2100"/>
            </a:lvl2pPr>
            <a:lvl3pPr marL="1371600" lvl="2" indent="-323850" algn="l">
              <a:lnSpc>
                <a:spcPct val="115000"/>
              </a:lnSpc>
              <a:spcBef>
                <a:spcPts val="500"/>
              </a:spcBef>
              <a:spcAft>
                <a:spcPts val="0"/>
              </a:spcAft>
              <a:buClr>
                <a:schemeClr val="dk1"/>
              </a:buClr>
              <a:buSzPts val="1500"/>
              <a:buChar char="•"/>
              <a:defRPr sz="1700"/>
            </a:lvl3pPr>
            <a:lvl4pPr marL="1828800" lvl="3" indent="-323850" algn="l">
              <a:lnSpc>
                <a:spcPct val="115000"/>
              </a:lnSpc>
              <a:spcBef>
                <a:spcPts val="500"/>
              </a:spcBef>
              <a:spcAft>
                <a:spcPts val="0"/>
              </a:spcAft>
              <a:buClr>
                <a:schemeClr val="dk1"/>
              </a:buClr>
              <a:buSzPts val="1500"/>
              <a:buChar char="•"/>
              <a:defRPr sz="1500"/>
            </a:lvl4pPr>
            <a:lvl5pPr marL="2286000" lvl="4" indent="-323850" algn="l">
              <a:lnSpc>
                <a:spcPct val="115000"/>
              </a:lnSpc>
              <a:spcBef>
                <a:spcPts val="500"/>
              </a:spcBef>
              <a:spcAft>
                <a:spcPts val="0"/>
              </a:spcAft>
              <a:buClr>
                <a:schemeClr val="dk1"/>
              </a:buClr>
              <a:buSzPts val="1500"/>
              <a:buChar char="•"/>
              <a:defRPr sz="1500"/>
            </a:lvl5pPr>
            <a:lvl6pPr marL="2743200" lvl="5" indent="-323850" algn="l">
              <a:lnSpc>
                <a:spcPct val="115000"/>
              </a:lnSpc>
              <a:spcBef>
                <a:spcPts val="500"/>
              </a:spcBef>
              <a:spcAft>
                <a:spcPts val="0"/>
              </a:spcAft>
              <a:buClr>
                <a:schemeClr val="dk1"/>
              </a:buClr>
              <a:buSzPts val="1500"/>
              <a:buChar char="•"/>
              <a:defRPr sz="1500"/>
            </a:lvl6pPr>
            <a:lvl7pPr marL="3200400" lvl="6" indent="-323850" algn="l">
              <a:lnSpc>
                <a:spcPct val="115000"/>
              </a:lnSpc>
              <a:spcBef>
                <a:spcPts val="500"/>
              </a:spcBef>
              <a:spcAft>
                <a:spcPts val="0"/>
              </a:spcAft>
              <a:buClr>
                <a:schemeClr val="dk1"/>
              </a:buClr>
              <a:buSzPts val="1500"/>
              <a:buChar char="•"/>
              <a:defRPr sz="1500"/>
            </a:lvl7pPr>
            <a:lvl8pPr marL="3657600" lvl="7" indent="-323850" algn="l">
              <a:lnSpc>
                <a:spcPct val="115000"/>
              </a:lnSpc>
              <a:spcBef>
                <a:spcPts val="500"/>
              </a:spcBef>
              <a:spcAft>
                <a:spcPts val="0"/>
              </a:spcAft>
              <a:buClr>
                <a:schemeClr val="dk1"/>
              </a:buClr>
              <a:buSzPts val="1500"/>
              <a:buChar char="•"/>
              <a:defRPr sz="1500"/>
            </a:lvl8pPr>
            <a:lvl9pPr marL="4114800" lvl="8" indent="-323850" algn="l">
              <a:lnSpc>
                <a:spcPct val="115000"/>
              </a:lnSpc>
              <a:spcBef>
                <a:spcPts val="500"/>
              </a:spcBef>
              <a:spcAft>
                <a:spcPts val="0"/>
              </a:spcAft>
              <a:buClr>
                <a:schemeClr val="dk1"/>
              </a:buClr>
              <a:buSzPts val="1500"/>
              <a:buChar char="•"/>
              <a:defRPr sz="1500"/>
            </a:lvl9pPr>
          </a:lstStyle>
          <a:p>
            <a:endParaRPr/>
          </a:p>
        </p:txBody>
      </p:sp>
      <p:sp>
        <p:nvSpPr>
          <p:cNvPr id="16" name="Google Shape;16;p2"/>
          <p:cNvSpPr/>
          <p:nvPr/>
        </p:nvSpPr>
        <p:spPr>
          <a:xfrm>
            <a:off x="538775" y="-10650"/>
            <a:ext cx="1951200" cy="82200"/>
          </a:xfrm>
          <a:prstGeom prst="rect">
            <a:avLst/>
          </a:prstGeom>
          <a:solidFill>
            <a:srgbClr val="DF3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txBox="1">
            <a:spLocks noGrp="1"/>
          </p:cNvSpPr>
          <p:nvPr>
            <p:ph type="subTitle" idx="2"/>
          </p:nvPr>
        </p:nvSpPr>
        <p:spPr>
          <a:xfrm>
            <a:off x="538775" y="692325"/>
            <a:ext cx="1781700" cy="1124100"/>
          </a:xfrm>
          <a:prstGeom prst="rect">
            <a:avLst/>
          </a:prstGeom>
          <a:noFill/>
          <a:ln>
            <a:noFill/>
          </a:ln>
        </p:spPr>
        <p:txBody>
          <a:bodyPr spcFirstLastPara="1" wrap="square" lIns="0" tIns="0" rIns="91425" bIns="45700" anchor="t" anchorCtr="0">
            <a:noAutofit/>
          </a:bodyPr>
          <a:lstStyle>
            <a:lvl1pPr lvl="0" rtl="0">
              <a:lnSpc>
                <a:spcPct val="90000"/>
              </a:lnSpc>
              <a:spcBef>
                <a:spcPts val="1000"/>
              </a:spcBef>
              <a:spcAft>
                <a:spcPts val="0"/>
              </a:spcAft>
              <a:buClr>
                <a:srgbClr val="DF3849"/>
              </a:buClr>
              <a:buSzPts val="1400"/>
              <a:buFont typeface="Montserrat Light"/>
              <a:buNone/>
              <a:defRPr sz="1400">
                <a:solidFill>
                  <a:srgbClr val="DF3849"/>
                </a:solidFill>
                <a:latin typeface="Montserrat Light"/>
                <a:ea typeface="Montserrat Light"/>
                <a:cs typeface="Montserrat Light"/>
                <a:sym typeface="Montserrat Light"/>
              </a:defRPr>
            </a:lvl1pPr>
            <a:lvl2pPr lvl="1" algn="ctr" rtl="0">
              <a:lnSpc>
                <a:spcPct val="90000"/>
              </a:lnSpc>
              <a:spcBef>
                <a:spcPts val="500"/>
              </a:spcBef>
              <a:spcAft>
                <a:spcPts val="0"/>
              </a:spcAft>
              <a:buClr>
                <a:srgbClr val="DF3849"/>
              </a:buClr>
              <a:buSzPts val="1000"/>
              <a:buNone/>
              <a:defRPr sz="1000">
                <a:solidFill>
                  <a:srgbClr val="DF3849"/>
                </a:solidFill>
              </a:defRPr>
            </a:lvl2pPr>
            <a:lvl3pPr lvl="2" algn="ctr" rtl="0">
              <a:lnSpc>
                <a:spcPct val="90000"/>
              </a:lnSpc>
              <a:spcBef>
                <a:spcPts val="500"/>
              </a:spcBef>
              <a:spcAft>
                <a:spcPts val="0"/>
              </a:spcAft>
              <a:buClr>
                <a:srgbClr val="DF3849"/>
              </a:buClr>
              <a:buSzPts val="800"/>
              <a:buNone/>
              <a:defRPr sz="800">
                <a:solidFill>
                  <a:srgbClr val="DF3849"/>
                </a:solidFill>
              </a:defRPr>
            </a:lvl3pPr>
            <a:lvl4pPr lvl="3" algn="ctr" rtl="0">
              <a:lnSpc>
                <a:spcPct val="90000"/>
              </a:lnSpc>
              <a:spcBef>
                <a:spcPts val="500"/>
              </a:spcBef>
              <a:spcAft>
                <a:spcPts val="0"/>
              </a:spcAft>
              <a:buClr>
                <a:srgbClr val="DF3849"/>
              </a:buClr>
              <a:buSzPts val="600"/>
              <a:buNone/>
              <a:defRPr sz="600">
                <a:solidFill>
                  <a:srgbClr val="DF3849"/>
                </a:solidFill>
              </a:defRPr>
            </a:lvl4pPr>
            <a:lvl5pPr lvl="4" algn="ctr" rtl="0">
              <a:lnSpc>
                <a:spcPct val="90000"/>
              </a:lnSpc>
              <a:spcBef>
                <a:spcPts val="500"/>
              </a:spcBef>
              <a:spcAft>
                <a:spcPts val="0"/>
              </a:spcAft>
              <a:buClr>
                <a:srgbClr val="DF3849"/>
              </a:buClr>
              <a:buSzPts val="600"/>
              <a:buNone/>
              <a:defRPr sz="600">
                <a:solidFill>
                  <a:srgbClr val="DF3849"/>
                </a:solidFill>
              </a:defRPr>
            </a:lvl5pPr>
            <a:lvl6pPr lvl="5" algn="ctr" rtl="0">
              <a:lnSpc>
                <a:spcPct val="90000"/>
              </a:lnSpc>
              <a:spcBef>
                <a:spcPts val="500"/>
              </a:spcBef>
              <a:spcAft>
                <a:spcPts val="0"/>
              </a:spcAft>
              <a:buClr>
                <a:srgbClr val="DF3849"/>
              </a:buClr>
              <a:buSzPts val="600"/>
              <a:buNone/>
              <a:defRPr sz="600">
                <a:solidFill>
                  <a:srgbClr val="DF3849"/>
                </a:solidFill>
              </a:defRPr>
            </a:lvl6pPr>
            <a:lvl7pPr lvl="6" algn="ctr" rtl="0">
              <a:lnSpc>
                <a:spcPct val="90000"/>
              </a:lnSpc>
              <a:spcBef>
                <a:spcPts val="500"/>
              </a:spcBef>
              <a:spcAft>
                <a:spcPts val="0"/>
              </a:spcAft>
              <a:buClr>
                <a:srgbClr val="DF3849"/>
              </a:buClr>
              <a:buSzPts val="600"/>
              <a:buNone/>
              <a:defRPr sz="600">
                <a:solidFill>
                  <a:srgbClr val="DF3849"/>
                </a:solidFill>
              </a:defRPr>
            </a:lvl7pPr>
            <a:lvl8pPr lvl="7" algn="ctr" rtl="0">
              <a:lnSpc>
                <a:spcPct val="90000"/>
              </a:lnSpc>
              <a:spcBef>
                <a:spcPts val="500"/>
              </a:spcBef>
              <a:spcAft>
                <a:spcPts val="0"/>
              </a:spcAft>
              <a:buClr>
                <a:srgbClr val="DF3849"/>
              </a:buClr>
              <a:buSzPts val="600"/>
              <a:buNone/>
              <a:defRPr sz="600">
                <a:solidFill>
                  <a:srgbClr val="DF3849"/>
                </a:solidFill>
              </a:defRPr>
            </a:lvl8pPr>
            <a:lvl9pPr lvl="8" algn="ctr" rtl="0">
              <a:lnSpc>
                <a:spcPct val="90000"/>
              </a:lnSpc>
              <a:spcBef>
                <a:spcPts val="500"/>
              </a:spcBef>
              <a:spcAft>
                <a:spcPts val="0"/>
              </a:spcAft>
              <a:buClr>
                <a:srgbClr val="DF3849"/>
              </a:buClr>
              <a:buSzPts val="600"/>
              <a:buNone/>
              <a:defRPr sz="600">
                <a:solidFill>
                  <a:srgbClr val="DF3849"/>
                </a:solidFill>
              </a:defRPr>
            </a:lvl9pPr>
          </a:lstStyle>
          <a:p>
            <a:endParaRPr/>
          </a:p>
        </p:txBody>
      </p:sp>
      <p:pic>
        <p:nvPicPr>
          <p:cNvPr id="9" name="Google Shape;42;p7">
            <a:extLst>
              <a:ext uri="{FF2B5EF4-FFF2-40B4-BE49-F238E27FC236}">
                <a16:creationId xmlns:a16="http://schemas.microsoft.com/office/drawing/2014/main" id="{EE999277-AD89-4066-B979-B67031D5B88A}"/>
              </a:ext>
            </a:extLst>
          </p:cNvPr>
          <p:cNvPicPr preferRelativeResize="0"/>
          <p:nvPr userDrawn="1"/>
        </p:nvPicPr>
        <p:blipFill>
          <a:blip r:embed="rId2" cstate="email">
            <a:alphaModFix/>
            <a:extLst>
              <a:ext uri="{28A0092B-C50C-407E-A947-70E740481C1C}">
                <a14:useLocalDpi xmlns:a14="http://schemas.microsoft.com/office/drawing/2010/main"/>
              </a:ext>
            </a:extLst>
          </a:blip>
          <a:stretch>
            <a:fillRect/>
          </a:stretch>
        </p:blipFill>
        <p:spPr>
          <a:xfrm>
            <a:off x="10194000" y="218372"/>
            <a:ext cx="1660751" cy="568251"/>
          </a:xfrm>
          <a:prstGeom prst="rect">
            <a:avLst/>
          </a:prstGeom>
          <a:noFill/>
          <a:ln>
            <a:noFill/>
          </a:ln>
        </p:spPr>
      </p:pic>
      <p:pic>
        <p:nvPicPr>
          <p:cNvPr id="3" name="Picture 2">
            <a:extLst>
              <a:ext uri="{FF2B5EF4-FFF2-40B4-BE49-F238E27FC236}">
                <a16:creationId xmlns:a16="http://schemas.microsoft.com/office/drawing/2014/main" id="{C1A9D158-8345-E659-2F3D-BBA6DFA0C98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88341" y="6208082"/>
            <a:ext cx="2278059" cy="478393"/>
          </a:xfrm>
          <a:prstGeom prst="rect">
            <a:avLst/>
          </a:prstGeom>
        </p:spPr>
      </p:pic>
      <p:pic>
        <p:nvPicPr>
          <p:cNvPr id="2" name="Obrázok 1" descr="Obrázok, na ktorom je kvet, nebo, exteriér&#10;&#10;Obsah vygenerovaný pomocou AI môže byť nesprávny.">
            <a:extLst>
              <a:ext uri="{FF2B5EF4-FFF2-40B4-BE49-F238E27FC236}">
                <a16:creationId xmlns:a16="http://schemas.microsoft.com/office/drawing/2014/main" id="{56113960-D3AE-9FB6-FA03-0B54D9BFF949}"/>
              </a:ext>
            </a:extLst>
          </p:cNvPr>
          <p:cNvPicPr>
            <a:picLocks noChangeAspect="1"/>
          </p:cNvPicPr>
          <p:nvPr userDrawn="1"/>
        </p:nvPicPr>
        <p:blipFill>
          <a:blip r:embed="rId4" cstate="screen">
            <a:alphaModFix amt="12000"/>
            <a:extLst>
              <a:ext uri="{28A0092B-C50C-407E-A947-70E740481C1C}">
                <a14:useLocalDpi xmlns:a14="http://schemas.microsoft.com/office/drawing/2010/main"/>
              </a:ext>
            </a:extLst>
          </a:blip>
          <a:stretch>
            <a:fillRect/>
          </a:stretch>
        </p:blipFill>
        <p:spPr>
          <a:xfrm>
            <a:off x="1" y="1"/>
            <a:ext cx="12191999" cy="6858000"/>
          </a:xfrm>
          <a:prstGeom prst="rect">
            <a:avLst/>
          </a:prstGeom>
        </p:spPr>
      </p:pic>
    </p:spTree>
    <p:extLst>
      <p:ext uri="{BB962C8B-B14F-4D97-AF65-F5344CB8AC3E}">
        <p14:creationId xmlns:p14="http://schemas.microsoft.com/office/powerpoint/2010/main" val="37855336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2D296C"/>
              </a:buClr>
              <a:buSzPts val="4400"/>
              <a:buFont typeface="Montserrat"/>
              <a:buNone/>
              <a:defRPr sz="4400" b="1" i="0" u="none" strike="noStrike" cap="none">
                <a:solidFill>
                  <a:srgbClr val="2D296C"/>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39921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371600" marR="0" lvl="2" indent="-355600" algn="l" rtl="0">
              <a:lnSpc>
                <a:spcPct val="90000"/>
              </a:lnSpc>
              <a:spcBef>
                <a:spcPts val="500"/>
              </a:spcBef>
              <a:spcAft>
                <a:spcPts val="0"/>
              </a:spcAft>
              <a:buClr>
                <a:schemeClr val="dk1"/>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3pPr>
            <a:lvl4pPr marL="1828800" marR="0" lvl="3"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4pPr>
            <a:lvl5pPr marL="2286000" marR="0" lvl="4"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6pPr>
            <a:lvl7pPr marL="3200400" marR="0" lvl="6"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7pPr>
            <a:lvl8pPr marL="3657600" marR="0" lvl="7"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8pPr>
            <a:lvl9pPr marL="4114800" marR="0" lvl="8"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9pPr>
          </a:lstStyle>
          <a:p>
            <a:endParaRPr/>
          </a:p>
        </p:txBody>
      </p:sp>
      <p:sp>
        <p:nvSpPr>
          <p:cNvPr id="12" name="Google Shape;12;p1"/>
          <p:cNvSpPr/>
          <p:nvPr userDrawn="1"/>
        </p:nvSpPr>
        <p:spPr>
          <a:xfrm>
            <a:off x="9870152" y="6411073"/>
            <a:ext cx="2058300" cy="230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GB" sz="900" b="0" i="0" u="none" strike="noStrike" cap="none" smtClean="0">
                <a:solidFill>
                  <a:srgbClr val="FD6971"/>
                </a:solidFill>
                <a:latin typeface="Montserrat Light"/>
                <a:ea typeface="Montserrat Light"/>
                <a:cs typeface="Montserrat Light"/>
                <a:sym typeface="Montserrat Light"/>
              </a:rPr>
              <a:t>‹#›</a:t>
            </a:fld>
            <a:endParaRPr sz="900" b="0" i="0" u="none" strike="noStrike" cap="none">
              <a:solidFill>
                <a:srgbClr val="FD6971"/>
              </a:solidFill>
              <a:latin typeface="Montserrat Light"/>
              <a:ea typeface="Montserrat Light"/>
              <a:cs typeface="Montserrat Light"/>
              <a:sym typeface="Montserrat Light"/>
            </a:endParaRPr>
          </a:p>
        </p:txBody>
      </p:sp>
    </p:spTree>
  </p:cSld>
  <p:clrMap bg1="lt1" tx1="dk1" bg2="dk2" tx2="lt2" accent1="accent1" accent2="accent2" accent3="accent3" accent4="accent4" accent5="accent5" accent6="accent6" hlink="hlink" folHlink="folHlink"/>
  <p:sldLayoutIdLst>
    <p:sldLayoutId id="2147483655" r:id="rId1"/>
    <p:sldLayoutId id="2147483650" r:id="rId2"/>
    <p:sldLayoutId id="2147483651" r:id="rId3"/>
    <p:sldLayoutId id="2147483653" r:id="rId4"/>
    <p:sldLayoutId id="214748365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forms.office.com/Pages/ResponsePage.aspx?id=7yefHOb-9EWaZCVajI4lpUWYoTT1c01LtVEvduXStURUOEZFVEZHOUdIRlNGVUNRT0ZUSEhSVURNRy4u&amp;r84000fc78da5491fb7071b32879bec75=InclusionInActionUKW"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hyperlink" Target="mailto:Miriam.sebova@tuke.sk" TargetMode="External"/><Relationship Id="rId4" Type="http://schemas.openxmlformats.org/officeDocument/2006/relationships/hyperlink" Target="https://ulysseus.eu/events/inclusion-in-action-bridging-academia-and-society-through-ulysseus-european-universit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forms.office.com/Pages/ResponsePage.aspx?id=7yefHOb-9EWaZCVajI4lpUWYoTT1c01LtVEvduXStURUM0daV1BBSFhLNFpVNDI5NEtZQ1JVQUdWUC4u&amp;r84000fc78da5491fb7071b32879bec75=BeyondBordersUKW"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hyperlink" Target="mailto:international.office@tuke.sk" TargetMode="External"/><Relationship Id="rId4" Type="http://schemas.openxmlformats.org/officeDocument/2006/relationships/hyperlink" Target="https://ulysseus.eu/events/beyond-borders-equipping-educators-for-a-globally-connected-campu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forms.office.com/Pages/ResponsePage.aspx?id=DQSIkWdsW0yxEjajBLZtrQAAAAAAAAAAAANAAXclRgpUMUdINkVaUVJaOUk2U0NVWUdWTExJREIwSi4u&amp;r84000fc78da5491fb7071b32879bec75=Workshop_HRS4R_Assessment_oct2025"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hyperlink" Target="mailto:Agostino.Massa@unige.it" TargetMode="External"/><Relationship Id="rId4" Type="http://schemas.openxmlformats.org/officeDocument/2006/relationships/hyperlink" Target="https://ulysseus.eu/events/setting-standards-for-enhancing-universities-reputation-and-attractivenes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forms.office.com/Pages/ResponsePage.aspx?id=7yefHOb-9EWaZCVajI4lpUWYoTT1c01LtVEvduXStURUQlYySDMyTDBIMURaVjREQk9CWTBBUENPNy4u&amp;r84000fc78da5491fb7071b32879bec75=NewWayUniversityLifeUKW"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hyperlink" Target="mailto:uyes@ulysseus.eu" TargetMode="External"/><Relationship Id="rId4" Type="http://schemas.openxmlformats.org/officeDocument/2006/relationships/hyperlink" Target="https://ulysseus.eu/events/ulysseus-european-university-a-new-way-to-experience-university-lif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mailto:ulysseus@tuke.sk"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maps.app.goo.gl/v93qPC1RerSuLjTA7" TargetMode="External"/><Relationship Id="rId3" Type="http://schemas.openxmlformats.org/officeDocument/2006/relationships/hyperlink" Target="https://visitkosice.org/en/podujatia/xxix-international-jazz-festival" TargetMode="External"/><Relationship Id="rId7" Type="http://schemas.openxmlformats.org/officeDocument/2006/relationships/hyperlink" Target="https://maps.app.goo.gl/BDniFyQEzVSgcUXs9" TargetMode="External"/><Relationship Id="rId12" Type="http://schemas.openxmlformats.org/officeDocument/2006/relationships/hyperlink" Target="https://visitkosice.org/en/ubytovanie" TargetMode="External"/><Relationship Id="rId2" Type="http://schemas.openxmlformats.org/officeDocument/2006/relationships/hyperlink" Target="https://www.kosicemarathon.com/race-info-mmm/?lang=en" TargetMode="External"/><Relationship Id="rId1" Type="http://schemas.openxmlformats.org/officeDocument/2006/relationships/slideLayout" Target="../slideLayouts/slideLayout5.xml"/><Relationship Id="rId6" Type="http://schemas.openxmlformats.org/officeDocument/2006/relationships/hyperlink" Target="https://maps.app.goo.gl/8nvqtCPowkKbz9KU7" TargetMode="External"/><Relationship Id="rId11" Type="http://schemas.openxmlformats.org/officeDocument/2006/relationships/hyperlink" Target="https://visitkosice.org/en/info/pred-prichodom#ako-sa-dostat-do-kosic" TargetMode="External"/><Relationship Id="rId5" Type="http://schemas.openxmlformats.org/officeDocument/2006/relationships/hyperlink" Target="https://maps.app.goo.gl/KeM7cwtA3jVAZFBS6" TargetMode="External"/><Relationship Id="rId10" Type="http://schemas.openxmlformats.org/officeDocument/2006/relationships/hyperlink" Target="https://www.kosiceregion.com/en/" TargetMode="External"/><Relationship Id="rId4" Type="http://schemas.openxmlformats.org/officeDocument/2006/relationships/hyperlink" Target="https://bielanoc.sk/en" TargetMode="External"/><Relationship Id="rId9" Type="http://schemas.openxmlformats.org/officeDocument/2006/relationships/hyperlink" Target="https://visitkosice.org/en/info/before-arriva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ulysseusuniversity.sharepoint.com/:b:/g/EUkkiZ3_zIRFhuBpfveE8RYB4xzc5nfIN6FnJNbfNRlEMg?e=6IdO9s"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mailto:sara.repo@mci.edu" TargetMode="External"/><Relationship Id="rId13" Type="http://schemas.openxmlformats.org/officeDocument/2006/relationships/hyperlink" Target="mailto:marek.kosuda@tuke.sk" TargetMode="External"/><Relationship Id="rId18" Type="http://schemas.openxmlformats.org/officeDocument/2006/relationships/hyperlink" Target="mailto:miriam.sebova@tuke.sk" TargetMode="External"/><Relationship Id="rId3" Type="http://schemas.openxmlformats.org/officeDocument/2006/relationships/hyperlink" Target="mailto:coordinationunit-ulysseus@us.es" TargetMode="External"/><Relationship Id="rId21" Type="http://schemas.openxmlformats.org/officeDocument/2006/relationships/hyperlink" Target="mailto:fpetrovic@ucg.ac.me" TargetMode="External"/><Relationship Id="rId7" Type="http://schemas.openxmlformats.org/officeDocument/2006/relationships/hyperlink" Target="mailto:Adil.BAKAYAN@univ-cotedazur.fr" TargetMode="External"/><Relationship Id="rId12" Type="http://schemas.openxmlformats.org/officeDocument/2006/relationships/hyperlink" Target="mailto:airi.hirvonen@haaga-helia.fi" TargetMode="External"/><Relationship Id="rId17" Type="http://schemas.openxmlformats.org/officeDocument/2006/relationships/hyperlink" Target="mailto:constantina.rokos@uni-muenster.de" TargetMode="External"/><Relationship Id="rId2" Type="http://schemas.openxmlformats.org/officeDocument/2006/relationships/notesSlide" Target="../notesSlides/notesSlide3.xml"/><Relationship Id="rId16" Type="http://schemas.openxmlformats.org/officeDocument/2006/relationships/hyperlink" Target="mailto:conference@ulysseus.eu" TargetMode="External"/><Relationship Id="rId20" Type="http://schemas.openxmlformats.org/officeDocument/2006/relationships/hyperlink" Target="mailto:Agostino.Massa@unige.it" TargetMode="External"/><Relationship Id="rId1" Type="http://schemas.openxmlformats.org/officeDocument/2006/relationships/slideLayout" Target="../slideLayouts/slideLayout5.xml"/><Relationship Id="rId6" Type="http://schemas.openxmlformats.org/officeDocument/2006/relationships/hyperlink" Target="mailto:Yacine.GOUAICH@univ-cotedazur.fr" TargetMode="External"/><Relationship Id="rId11" Type="http://schemas.openxmlformats.org/officeDocument/2006/relationships/hyperlink" Target="mailto:marjaana.makela@haaga-helia.fi" TargetMode="External"/><Relationship Id="rId24" Type="http://schemas.openxmlformats.org/officeDocument/2006/relationships/hyperlink" Target="https://ulysseusuniversity.sharepoint.com/:x:/g/EQRR4B1I1TZMnFJEvTwNYhEBuG8ujgR9m7BNf-2ECdyMZw?e=aLXC3o" TargetMode="External"/><Relationship Id="rId5" Type="http://schemas.openxmlformats.org/officeDocument/2006/relationships/hyperlink" Target="mailto:tomas.pavlik@tuke.sk" TargetMode="External"/><Relationship Id="rId15" Type="http://schemas.openxmlformats.org/officeDocument/2006/relationships/hyperlink" Target="mailto:peter.toth@tuke.sk" TargetMode="External"/><Relationship Id="rId23" Type="http://schemas.openxmlformats.org/officeDocument/2006/relationships/hyperlink" Target="mailto:richard.kitta@tuke.sk" TargetMode="External"/><Relationship Id="rId10" Type="http://schemas.openxmlformats.org/officeDocument/2006/relationships/hyperlink" Target="mailto:irma.kunnari@haaga-helia.fi" TargetMode="External"/><Relationship Id="rId19" Type="http://schemas.openxmlformats.org/officeDocument/2006/relationships/hyperlink" Target="mailto:natalia.vaskova@tuke.sk" TargetMode="External"/><Relationship Id="rId4" Type="http://schemas.openxmlformats.org/officeDocument/2006/relationships/hyperlink" Target="mailto:pauline.achard@univ-cotedazur.fr" TargetMode="External"/><Relationship Id="rId9" Type="http://schemas.openxmlformats.org/officeDocument/2006/relationships/hyperlink" Target="mailto:Bianca.vanPutten@mci.edu" TargetMode="External"/><Relationship Id="rId14" Type="http://schemas.openxmlformats.org/officeDocument/2006/relationships/hyperlink" Target="mailto:Katarina.Valentova@tuke.sk" TargetMode="External"/><Relationship Id="rId22" Type="http://schemas.openxmlformats.org/officeDocument/2006/relationships/hyperlink" Target="mailto:jan.buleca@tuke.sk"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ulysseus.eu/events/ulysseus-european-university-a-new-way-to-experience-university-life/" TargetMode="External"/><Relationship Id="rId13" Type="http://schemas.openxmlformats.org/officeDocument/2006/relationships/hyperlink" Target="https://ulysseus.eu/events/beyond-borders-equipping-educators-for-a-globally-connected-campus/" TargetMode="External"/><Relationship Id="rId3" Type="http://schemas.openxmlformats.org/officeDocument/2006/relationships/hyperlink" Target="https://ulysseus.eu/events/ulysseus-kosice-week/" TargetMode="External"/><Relationship Id="rId7" Type="http://schemas.openxmlformats.org/officeDocument/2006/relationships/hyperlink" Target="https://forms.office.com/Pages/ResponsePage.aspx?id=7yefHOb-9EWaZCVajI4lpUWYoTT1c01LtVEvduXStURUMFVGSzhSMFdaUDNGSUEyTVIxRURRUDZJMC4u&amp;r84000fc78da5491fb7071b32879bec75=Conf25IHTUKEeventUKW" TargetMode="External"/><Relationship Id="rId12" Type="http://schemas.openxmlformats.org/officeDocument/2006/relationships/hyperlink" Target="https://forms.office.com/Pages/ResponsePage.aspx?id=7yefHOb-9EWaZCVajI4lpUWYoTT1c01LtVEvduXStURUOEZFVEZHOUdIRlNGVUNRT0ZUSEhSVURNRy4u&amp;r84000fc78da5491fb7071b32879bec75=InclusionInActionUKW" TargetMode="External"/><Relationship Id="rId2" Type="http://schemas.openxmlformats.org/officeDocument/2006/relationships/notesSlide" Target="../notesSlides/notesSlide4.xml"/><Relationship Id="rId16" Type="http://schemas.openxmlformats.org/officeDocument/2006/relationships/hyperlink" Target="https://forms.office.com/Pages/ResponsePage.aspx?id=DQSIkWdsW0yxEjajBLZtrQAAAAAAAAAAAANAAXclRgpUMUdINkVaUVJaOUk2U0NVWUdWTExJREIwSi4u&amp;r84000fc78da5491fb7071b32879bec75=Workshop_HRS4R_Assessment_oct2025" TargetMode="External"/><Relationship Id="rId1" Type="http://schemas.openxmlformats.org/officeDocument/2006/relationships/slideLayout" Target="../slideLayouts/slideLayout5.xml"/><Relationship Id="rId6" Type="http://schemas.openxmlformats.org/officeDocument/2006/relationships/hyperlink" Target="https://ulysseus.eu/events/ulysseus-innovation-hub-day-connecting-ri-for-digital-transformation/" TargetMode="External"/><Relationship Id="rId11" Type="http://schemas.openxmlformats.org/officeDocument/2006/relationships/hyperlink" Target="https://ulysseus.eu/events/inclusion-in-action-bridging-academia-and-society-through-ulysseus-european-university/" TargetMode="External"/><Relationship Id="rId5" Type="http://schemas.openxmlformats.org/officeDocument/2006/relationships/hyperlink" Target="https://forms.office.com/Pages/ResponsePage.aspx?id=7yefHOb-9EWaZCVajI4lpUWYoTT1c01LtVEvduXStURUNUw1TU81RkdRQTZVNzFENDZZT1AwWVVMTS4u&amp;r84000fc78da5491fb7071b32879bec75=Summit25" TargetMode="External"/><Relationship Id="rId15" Type="http://schemas.openxmlformats.org/officeDocument/2006/relationships/hyperlink" Target="https://ulysseus.eu/events/setting-standards-for-enhancing-universities-reputation-and-attractiveness-across-the-ulysseus-european-university/" TargetMode="External"/><Relationship Id="rId10" Type="http://schemas.openxmlformats.org/officeDocument/2006/relationships/hyperlink" Target="https://ulysseus.eu/events/navigating-pathways-digital-transformation-of-industry-conference-2025/" TargetMode="External"/><Relationship Id="rId4" Type="http://schemas.openxmlformats.org/officeDocument/2006/relationships/hyperlink" Target="https://ulysseus.eu/events/ulysseus-summit-parallel-sessions-2025/" TargetMode="External"/><Relationship Id="rId9" Type="http://schemas.openxmlformats.org/officeDocument/2006/relationships/hyperlink" Target="https://forms.office.com/Pages/ResponsePage.aspx?id=7yefHOb-9EWaZCVajI4lpUWYoTT1c01LtVEvduXStURUQlYySDMyTDBIMURaVjREQk9CWTBBUENPNy4u&amp;r84000fc78da5491fb7071b32879bec75=NewWayUniversityLifeUKW" TargetMode="External"/><Relationship Id="rId14" Type="http://schemas.openxmlformats.org/officeDocument/2006/relationships/hyperlink" Target="https://forms.office.com/Pages/ResponsePage.aspx?id=7yefHOb-9EWaZCVajI4lpUWYoTT1c01LtVEvduXStURUM0daV1BBSFhLNFpVNDI5NEtZQ1JVQUdWUC4u&amp;r84000fc78da5491fb7071b32879bec75=BeyondBordersUK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mailto:coordinationunit-ulysseus@us.es" TargetMode="External"/><Relationship Id="rId5" Type="http://schemas.openxmlformats.org/officeDocument/2006/relationships/hyperlink" Target="https://ulysseus.eu/events/ulysseus-summit-parallel-sessions-2025/" TargetMode="External"/><Relationship Id="rId4" Type="http://schemas.openxmlformats.org/officeDocument/2006/relationships/hyperlink" Target="https://forms.office.com/Pages/ResponsePage.aspx?id=7yefHOb-9EWaZCVajI4lpUWYoTT1c01LtVEvduXStURUNUw1TU81RkdRQTZVNzFENDZZT1AwWVVMTS4u&amp;r84000fc78da5491fb7071b32879bec75=Summit25"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forms.office.com/Pages/ResponsePage.aspx?id=7yefHOb-9EWaZCVajI4lpUWYoTT1c01LtVEvduXStURUMFVGSzhSMFdaUDNGSUEyTVIxRURRUDZJMC4u&amp;r84000fc78da5491fb7071b32879bec75=Conf25IHTUKEeventUKW" TargetMode="External"/><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mailto:conference@ulysseus.eu" TargetMode="External"/><Relationship Id="rId5" Type="http://schemas.openxmlformats.org/officeDocument/2006/relationships/hyperlink" Target="https://ulysseus.eu/events/navigating-pathways-digital-transformation-of-industry-conference-2025/"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forms.office.com/Pages/ResponsePage.aspx?id=7yefHOb-9EWaZCVajI4lpUWYoTT1c01LtVEvduXStURUMFVGSzhSMFdaUDNGSUEyTVIxRURRUDZJMC4u&amp;r84000fc78da5491fb7071b32879bec75=Conf25IHTUKEeventUKW"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hyperlink" Target="mailto:ih.digital@ulysseus.eu" TargetMode="External"/><Relationship Id="rId4" Type="http://schemas.openxmlformats.org/officeDocument/2006/relationships/hyperlink" Target="https://ulysseus.eu/events/ulysseus-innovation-hub-day-connecting-ri-for-digital-transform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5EB44E-6397-2C0B-6810-5D3255C22FAC}"/>
              </a:ext>
            </a:extLst>
          </p:cNvPr>
          <p:cNvSpPr>
            <a:spLocks noGrp="1"/>
          </p:cNvSpPr>
          <p:nvPr>
            <p:ph type="title"/>
          </p:nvPr>
        </p:nvSpPr>
        <p:spPr>
          <a:xfrm>
            <a:off x="602337" y="2340677"/>
            <a:ext cx="5493663" cy="2982598"/>
          </a:xfrm>
        </p:spPr>
        <p:txBody>
          <a:bodyPr/>
          <a:lstStyle/>
          <a:p>
            <a:r>
              <a:rPr lang="en-GB" noProof="0" dirty="0"/>
              <a:t>ULYSSEUS </a:t>
            </a:r>
            <a:br>
              <a:rPr lang="en-GB" noProof="0" dirty="0"/>
            </a:br>
            <a:r>
              <a:rPr lang="en-GB" noProof="0" dirty="0"/>
              <a:t>KOŠICE</a:t>
            </a:r>
            <a:br>
              <a:rPr lang="en-GB" noProof="0" dirty="0"/>
            </a:br>
            <a:r>
              <a:rPr lang="en-GB" noProof="0" dirty="0"/>
              <a:t>WEEK</a:t>
            </a:r>
            <a:br>
              <a:rPr lang="en-GB" noProof="0" dirty="0"/>
            </a:br>
            <a:r>
              <a:rPr lang="en-GB" sz="2000" b="0" noProof="0" dirty="0">
                <a:latin typeface="Montserrat SemiBold" panose="00000700000000000000" pitchFamily="2" charset="-18"/>
              </a:rPr>
              <a:t>20 – 24 October 2025</a:t>
            </a:r>
            <a:br>
              <a:rPr lang="en-GB" sz="2000" b="0" noProof="0" dirty="0">
                <a:latin typeface="Montserrat SemiBold" panose="00000700000000000000" pitchFamily="2" charset="-18"/>
              </a:rPr>
            </a:br>
            <a:r>
              <a:rPr lang="en-GB" sz="2000" b="0" noProof="0" dirty="0">
                <a:latin typeface="Montserrat SemiBold" panose="00000700000000000000" pitchFamily="2" charset="-18"/>
              </a:rPr>
              <a:t>Technical University of Košice</a:t>
            </a:r>
          </a:p>
        </p:txBody>
      </p:sp>
      <p:sp>
        <p:nvSpPr>
          <p:cNvPr id="7" name="Title 6">
            <a:extLst>
              <a:ext uri="{FF2B5EF4-FFF2-40B4-BE49-F238E27FC236}">
                <a16:creationId xmlns:a16="http://schemas.microsoft.com/office/drawing/2014/main" id="{0993B8D6-6892-46B6-5336-D2ACCB98C049}"/>
              </a:ext>
            </a:extLst>
          </p:cNvPr>
          <p:cNvSpPr>
            <a:spLocks noGrp="1"/>
          </p:cNvSpPr>
          <p:nvPr>
            <p:ph type="title" idx="4294967295"/>
          </p:nvPr>
        </p:nvSpPr>
        <p:spPr>
          <a:xfrm>
            <a:off x="602338" y="5246451"/>
            <a:ext cx="5376432" cy="649117"/>
          </a:xfrm>
        </p:spPr>
        <p:txBody>
          <a:bodyPr/>
          <a:lstStyle/>
          <a:p>
            <a:r>
              <a:rPr lang="en-GB" sz="2000" b="1" noProof="0" dirty="0">
                <a:solidFill>
                  <a:srgbClr val="E55A5A"/>
                </a:solidFill>
                <a:latin typeface="Montserrat" panose="00000500000000000000" pitchFamily="2" charset="-18"/>
              </a:rPr>
              <a:t>Information Update</a:t>
            </a:r>
            <a:br>
              <a:rPr lang="en-GB" sz="2000" b="1" noProof="0" dirty="0">
                <a:solidFill>
                  <a:srgbClr val="E55A5A"/>
                </a:solidFill>
              </a:rPr>
            </a:br>
            <a:r>
              <a:rPr lang="en-GB" sz="2000" b="1" noProof="0" dirty="0">
                <a:solidFill>
                  <a:srgbClr val="E55A5A"/>
                </a:solidFill>
                <a:latin typeface="Montserrat" panose="00000500000000000000" pitchFamily="2" charset="-18"/>
              </a:rPr>
              <a:t>September 2025 </a:t>
            </a:r>
            <a:r>
              <a:rPr lang="en-GB" sz="2000" b="0" noProof="0" dirty="0">
                <a:solidFill>
                  <a:srgbClr val="E55A5A"/>
                </a:solidFill>
                <a:latin typeface="Montserrat" panose="00000500000000000000" pitchFamily="2" charset="-18"/>
              </a:rPr>
              <a:t>| 250912</a:t>
            </a:r>
          </a:p>
        </p:txBody>
      </p:sp>
    </p:spTree>
    <p:extLst>
      <p:ext uri="{BB962C8B-B14F-4D97-AF65-F5344CB8AC3E}">
        <p14:creationId xmlns:p14="http://schemas.microsoft.com/office/powerpoint/2010/main" val="3930382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C8449-CDA8-AD7A-898B-62E9D8E306F2}"/>
            </a:ext>
          </a:extLst>
        </p:cNvPr>
        <p:cNvGrpSpPr/>
        <p:nvPr/>
      </p:nvGrpSpPr>
      <p:grpSpPr>
        <a:xfrm>
          <a:off x="0" y="0"/>
          <a:ext cx="0" cy="0"/>
          <a:chOff x="0" y="0"/>
          <a:chExt cx="0" cy="0"/>
        </a:xfrm>
      </p:grpSpPr>
      <p:sp>
        <p:nvSpPr>
          <p:cNvPr id="17" name="Nadpis 1">
            <a:extLst>
              <a:ext uri="{FF2B5EF4-FFF2-40B4-BE49-F238E27FC236}">
                <a16:creationId xmlns:a16="http://schemas.microsoft.com/office/drawing/2014/main" id="{8D07EAB9-B9B3-AF14-0A37-58E5D0FFE474}"/>
              </a:ext>
            </a:extLst>
          </p:cNvPr>
          <p:cNvSpPr txBox="1">
            <a:spLocks/>
          </p:cNvSpPr>
          <p:nvPr/>
        </p:nvSpPr>
        <p:spPr>
          <a:xfrm>
            <a:off x="538774" y="171525"/>
            <a:ext cx="9472001" cy="617839"/>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000"/>
              <a:buFont typeface="Montserrat"/>
              <a:buNone/>
              <a:defRPr sz="2000" b="1" i="0" u="none" strike="noStrike" cap="none">
                <a:solidFill>
                  <a:srgbClr val="2D296C"/>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noProof="0" dirty="0"/>
              <a:t>Inclusion in Action: Bridging Academia and Society </a:t>
            </a:r>
            <a:br>
              <a:rPr lang="en-GB" noProof="0" dirty="0"/>
            </a:br>
            <a:r>
              <a:rPr lang="en-GB" noProof="0" dirty="0"/>
              <a:t>through Ulysseus European University</a:t>
            </a:r>
            <a:endParaRPr lang="en-GB" b="0" noProof="0" dirty="0"/>
          </a:p>
        </p:txBody>
      </p:sp>
      <p:sp>
        <p:nvSpPr>
          <p:cNvPr id="7" name="BlokTextu 6">
            <a:extLst>
              <a:ext uri="{FF2B5EF4-FFF2-40B4-BE49-F238E27FC236}">
                <a16:creationId xmlns:a16="http://schemas.microsoft.com/office/drawing/2014/main" id="{02B1F465-BCEB-9CE0-9E13-842828561A4A}"/>
              </a:ext>
            </a:extLst>
          </p:cNvPr>
          <p:cNvSpPr txBox="1"/>
          <p:nvPr/>
        </p:nvSpPr>
        <p:spPr>
          <a:xfrm>
            <a:off x="2893262" y="3906936"/>
            <a:ext cx="2044800" cy="396000"/>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Registration</a:t>
            </a:r>
            <a:endParaRPr lang="en-GB" sz="1600" b="0" noProof="0" dirty="0"/>
          </a:p>
        </p:txBody>
      </p:sp>
      <p:sp>
        <p:nvSpPr>
          <p:cNvPr id="8" name="BlokTextu 7">
            <a:extLst>
              <a:ext uri="{FF2B5EF4-FFF2-40B4-BE49-F238E27FC236}">
                <a16:creationId xmlns:a16="http://schemas.microsoft.com/office/drawing/2014/main" id="{0AA3B522-6168-D0BA-56A8-424C247E9EF3}"/>
              </a:ext>
            </a:extLst>
          </p:cNvPr>
          <p:cNvSpPr txBox="1"/>
          <p:nvPr/>
        </p:nvSpPr>
        <p:spPr>
          <a:xfrm>
            <a:off x="575330" y="3906936"/>
            <a:ext cx="2044045" cy="396000"/>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Date &amp; Venue</a:t>
            </a:r>
          </a:p>
        </p:txBody>
      </p:sp>
      <p:sp>
        <p:nvSpPr>
          <p:cNvPr id="10" name="BlokTextu 9">
            <a:extLst>
              <a:ext uri="{FF2B5EF4-FFF2-40B4-BE49-F238E27FC236}">
                <a16:creationId xmlns:a16="http://schemas.microsoft.com/office/drawing/2014/main" id="{66510D1F-641F-3799-7686-7147EF6D3B3E}"/>
              </a:ext>
            </a:extLst>
          </p:cNvPr>
          <p:cNvSpPr txBox="1"/>
          <p:nvPr/>
        </p:nvSpPr>
        <p:spPr>
          <a:xfrm>
            <a:off x="8934781" y="1261614"/>
            <a:ext cx="3025134" cy="4780091"/>
          </a:xfrm>
          <a:prstGeom prst="rect">
            <a:avLst/>
          </a:prstGeom>
          <a:noFill/>
        </p:spPr>
        <p:txBody>
          <a:bodyPr wrap="square">
            <a:spAutoFit/>
          </a:bodyPr>
          <a:lstStyle/>
          <a:p>
            <a:pPr marL="180975" indent="-180975">
              <a:lnSpc>
                <a:spcPct val="107000"/>
              </a:lnSpc>
              <a:spcAft>
                <a:spcPts val="600"/>
              </a:spcAft>
              <a:buClr>
                <a:srgbClr val="E55A5A"/>
              </a:buClr>
              <a:buSzPct val="120000"/>
              <a:buFont typeface="Wingdings" panose="05000000000000000000" pitchFamily="2" charset="2"/>
              <a:buChar char="§"/>
            </a:pPr>
            <a:r>
              <a:rPr lang="en-GB" sz="1200" noProof="0" dirty="0">
                <a:latin typeface="Montserrat" panose="00000500000000000000" pitchFamily="2" charset="-18"/>
              </a:rPr>
              <a:t>09:00 </a:t>
            </a:r>
            <a:r>
              <a:rPr lang="en-GB" sz="1200" b="1" noProof="0" dirty="0">
                <a:latin typeface="Montserrat" panose="00000500000000000000" pitchFamily="2" charset="-18"/>
              </a:rPr>
              <a:t>Welcome </a:t>
            </a:r>
            <a:br>
              <a:rPr lang="en-GB" sz="1200" b="1" noProof="0" dirty="0">
                <a:latin typeface="Montserrat" panose="00000500000000000000" pitchFamily="2" charset="-18"/>
              </a:rPr>
            </a:br>
            <a:r>
              <a:rPr lang="en-GB" sz="1200" b="1" noProof="0" dirty="0">
                <a:latin typeface="Montserrat" panose="00000500000000000000" pitchFamily="2" charset="-18"/>
              </a:rPr>
              <a:t>and Opening Remarks</a:t>
            </a:r>
            <a:endParaRPr lang="en-GB" sz="1200" noProof="0" dirty="0">
              <a:latin typeface="Montserrat" panose="00000500000000000000" pitchFamily="2" charset="-18"/>
            </a:endParaRPr>
          </a:p>
          <a:p>
            <a:pPr marL="180975" indent="-180975">
              <a:lnSpc>
                <a:spcPct val="107000"/>
              </a:lnSpc>
              <a:spcAft>
                <a:spcPts val="600"/>
              </a:spcAft>
              <a:buClr>
                <a:srgbClr val="E55A5A"/>
              </a:buClr>
              <a:buSzPct val="120000"/>
              <a:buFont typeface="Wingdings" panose="05000000000000000000" pitchFamily="2" charset="2"/>
              <a:buChar char="§"/>
            </a:pPr>
            <a:r>
              <a:rPr lang="en-GB" sz="1200" noProof="0" dirty="0">
                <a:latin typeface="Montserrat" panose="00000500000000000000" pitchFamily="2" charset="-18"/>
              </a:rPr>
              <a:t>09:10 – 10:30 </a:t>
            </a:r>
            <a:r>
              <a:rPr lang="en-GB" sz="1200" b="1" noProof="0" dirty="0">
                <a:latin typeface="Montserrat" panose="00000500000000000000" pitchFamily="2" charset="-18"/>
              </a:rPr>
              <a:t>Pathways </a:t>
            </a:r>
            <a:br>
              <a:rPr lang="en-GB" sz="1200" b="1" noProof="0" dirty="0">
                <a:latin typeface="Montserrat" panose="00000500000000000000" pitchFamily="2" charset="-18"/>
              </a:rPr>
            </a:br>
            <a:r>
              <a:rPr lang="en-GB" sz="1200" b="1" noProof="0" dirty="0">
                <a:latin typeface="Montserrat" panose="00000500000000000000" pitchFamily="2" charset="-18"/>
              </a:rPr>
              <a:t>to Inclusion: Sharing Academic Best Practises </a:t>
            </a:r>
            <a:r>
              <a:rPr lang="en-GB" sz="1200" noProof="0" dirty="0">
                <a:latin typeface="Montserrat" panose="00000500000000000000" pitchFamily="2" charset="-18"/>
              </a:rPr>
              <a:t>(highlighting </a:t>
            </a:r>
            <a:br>
              <a:rPr lang="en-GB" sz="1200" noProof="0" dirty="0">
                <a:latin typeface="Montserrat" panose="00000500000000000000" pitchFamily="2" charset="-18"/>
              </a:rPr>
            </a:br>
            <a:r>
              <a:rPr lang="en-GB" sz="1200" noProof="0" dirty="0">
                <a:latin typeface="Montserrat" panose="00000500000000000000" pitchFamily="2" charset="-18"/>
              </a:rPr>
              <a:t>the progress, showcasing best practices, and fostering a shared understanding of EDI and CE principles in an accessible </a:t>
            </a:r>
            <a:br>
              <a:rPr lang="en-GB" sz="1200" noProof="0" dirty="0">
                <a:latin typeface="Montserrat" panose="00000500000000000000" pitchFamily="2" charset="-18"/>
              </a:rPr>
            </a:br>
            <a:r>
              <a:rPr lang="en-GB" sz="1200" noProof="0" dirty="0">
                <a:latin typeface="Montserrat" panose="00000500000000000000" pitchFamily="2" charset="-18"/>
              </a:rPr>
              <a:t>and engaging way for event participants)</a:t>
            </a:r>
          </a:p>
          <a:p>
            <a:pPr marL="180975" indent="-180975">
              <a:lnSpc>
                <a:spcPct val="107000"/>
              </a:lnSpc>
              <a:spcAft>
                <a:spcPts val="600"/>
              </a:spcAft>
              <a:buClr>
                <a:srgbClr val="E55A5A"/>
              </a:buClr>
              <a:buSzPct val="120000"/>
              <a:buFont typeface="Wingdings" panose="05000000000000000000" pitchFamily="2" charset="2"/>
              <a:buChar char="§"/>
            </a:pPr>
            <a:r>
              <a:rPr lang="en-GB" sz="1200" noProof="0" dirty="0">
                <a:latin typeface="Montserrat" panose="00000500000000000000" pitchFamily="2" charset="-18"/>
              </a:rPr>
              <a:t>10:45 – 12:00 </a:t>
            </a:r>
            <a:r>
              <a:rPr lang="en-GB" sz="1200" b="1" noProof="0" dirty="0">
                <a:latin typeface="Montserrat" panose="00000500000000000000" pitchFamily="2" charset="-18"/>
              </a:rPr>
              <a:t>Panel Discussion: Beyond Borders – Supporting Ukrainian Scholars in Times </a:t>
            </a:r>
            <a:br>
              <a:rPr lang="en-GB" sz="1200" b="1" noProof="0" dirty="0">
                <a:latin typeface="Montserrat" panose="00000500000000000000" pitchFamily="2" charset="-18"/>
              </a:rPr>
            </a:br>
            <a:r>
              <a:rPr lang="en-GB" sz="1200" b="1" noProof="0" dirty="0">
                <a:latin typeface="Montserrat" panose="00000500000000000000" pitchFamily="2" charset="-18"/>
              </a:rPr>
              <a:t>of Crisis </a:t>
            </a:r>
            <a:r>
              <a:rPr lang="en-GB" sz="1200" noProof="0" dirty="0">
                <a:latin typeface="Montserrat" panose="00000500000000000000" pitchFamily="2" charset="-18"/>
              </a:rPr>
              <a:t>(focus on the challenges Ukrainian students and researchers face. Experts </a:t>
            </a:r>
            <a:br>
              <a:rPr lang="en-GB" sz="1200" noProof="0" dirty="0">
                <a:latin typeface="Montserrat" panose="00000500000000000000" pitchFamily="2" charset="-18"/>
              </a:rPr>
            </a:br>
            <a:r>
              <a:rPr lang="en-GB" sz="1200" noProof="0" dirty="0">
                <a:latin typeface="Montserrat" panose="00000500000000000000" pitchFamily="2" charset="-18"/>
              </a:rPr>
              <a:t>from Ulysseus partners, public institutions, NGOs, and academia will share perspectives, identify systemic gaps, and propose best practices for more inclusive and sustainable support mechanisms.)</a:t>
            </a:r>
            <a:endParaRPr lang="en-GB" sz="1200" b="1" noProof="0" dirty="0">
              <a:latin typeface="Montserrat" panose="00000500000000000000" pitchFamily="2" charset="-18"/>
            </a:endParaRPr>
          </a:p>
        </p:txBody>
      </p:sp>
      <p:sp>
        <p:nvSpPr>
          <p:cNvPr id="21" name="BlokTextu 20">
            <a:extLst>
              <a:ext uri="{FF2B5EF4-FFF2-40B4-BE49-F238E27FC236}">
                <a16:creationId xmlns:a16="http://schemas.microsoft.com/office/drawing/2014/main" id="{2222A22E-AEC1-C4FD-A029-00B67D540645}"/>
              </a:ext>
            </a:extLst>
          </p:cNvPr>
          <p:cNvSpPr txBox="1"/>
          <p:nvPr/>
        </p:nvSpPr>
        <p:spPr>
          <a:xfrm>
            <a:off x="529150" y="4371321"/>
            <a:ext cx="2090225" cy="1464312"/>
          </a:xfrm>
          <a:prstGeom prst="rect">
            <a:avLst/>
          </a:prstGeom>
          <a:noFill/>
        </p:spPr>
        <p:txBody>
          <a:bodyPr wrap="square">
            <a:spAutoFit/>
          </a:bodyPr>
          <a:lstStyle/>
          <a:p>
            <a:pPr>
              <a:lnSpc>
                <a:spcPct val="107000"/>
              </a:lnSpc>
              <a:buClr>
                <a:srgbClr val="E55A5A"/>
              </a:buClr>
              <a:buSzPct val="120000"/>
            </a:pPr>
            <a:r>
              <a:rPr lang="en-GB" sz="1200" b="1" kern="100" noProof="0" dirty="0">
                <a:latin typeface="Montserrat" panose="00000500000000000000" pitchFamily="2" charset="-18"/>
                <a:cs typeface="Times New Roman" panose="02020603050405020304" pitchFamily="18" charset="0"/>
              </a:rPr>
              <a:t>Friday, 24 October 2025</a:t>
            </a:r>
          </a:p>
          <a:p>
            <a:pPr>
              <a:lnSpc>
                <a:spcPct val="107000"/>
              </a:lnSpc>
              <a:buClr>
                <a:srgbClr val="E55A5A"/>
              </a:buClr>
              <a:buSzPct val="120000"/>
            </a:pPr>
            <a:endParaRPr lang="en-GB" sz="1200" kern="100" noProof="0" dirty="0">
              <a:latin typeface="Montserrat" panose="00000500000000000000" pitchFamily="2" charset="-18"/>
              <a:cs typeface="Times New Roman" panose="02020603050405020304" pitchFamily="18" charset="0"/>
            </a:endParaRPr>
          </a:p>
          <a:p>
            <a:pPr>
              <a:lnSpc>
                <a:spcPct val="107000"/>
              </a:lnSpc>
              <a:buClr>
                <a:srgbClr val="E55A5A"/>
              </a:buClr>
              <a:buSzPct val="120000"/>
            </a:pPr>
            <a:r>
              <a:rPr lang="en-GB" sz="1200" kern="100" noProof="0" dirty="0">
                <a:latin typeface="Montserrat" panose="00000500000000000000" pitchFamily="2" charset="-18"/>
                <a:cs typeface="Times New Roman" panose="02020603050405020304" pitchFamily="18" charset="0"/>
              </a:rPr>
              <a:t>Technical University </a:t>
            </a:r>
            <a:br>
              <a:rPr lang="en-GB" sz="1200" kern="100" noProof="0" dirty="0">
                <a:latin typeface="Montserrat" panose="00000500000000000000" pitchFamily="2" charset="-18"/>
                <a:cs typeface="Times New Roman" panose="02020603050405020304" pitchFamily="18" charset="0"/>
              </a:rPr>
            </a:br>
            <a:r>
              <a:rPr lang="en-GB" sz="1200" kern="100" noProof="0" dirty="0">
                <a:latin typeface="Montserrat" panose="00000500000000000000" pitchFamily="2" charset="-18"/>
                <a:cs typeface="Times New Roman" panose="02020603050405020304" pitchFamily="18" charset="0"/>
              </a:rPr>
              <a:t>of Košice</a:t>
            </a:r>
          </a:p>
          <a:p>
            <a:pPr>
              <a:lnSpc>
                <a:spcPct val="107000"/>
              </a:lnSpc>
              <a:buClr>
                <a:srgbClr val="E55A5A"/>
              </a:buClr>
              <a:buSzPct val="120000"/>
            </a:pPr>
            <a:endParaRPr lang="en-GB" sz="1200" kern="100" noProof="0" dirty="0">
              <a:latin typeface="Montserrat" panose="00000500000000000000" pitchFamily="2" charset="-18"/>
              <a:cs typeface="Times New Roman" panose="02020603050405020304" pitchFamily="18" charset="0"/>
            </a:endParaRPr>
          </a:p>
          <a:p>
            <a:pPr>
              <a:lnSpc>
                <a:spcPct val="107000"/>
              </a:lnSpc>
              <a:buClr>
                <a:srgbClr val="E55A5A"/>
              </a:buClr>
              <a:buSzPct val="120000"/>
            </a:pPr>
            <a:r>
              <a:rPr lang="en-GB" sz="1200" kern="100" noProof="0" dirty="0">
                <a:latin typeface="Montserrat" panose="00000500000000000000" pitchFamily="2" charset="-18"/>
                <a:cs typeface="Times New Roman" panose="02020603050405020304" pitchFamily="18" charset="0"/>
              </a:rPr>
              <a:t>University Science Park TECHNICOM</a:t>
            </a:r>
          </a:p>
        </p:txBody>
      </p:sp>
      <p:sp>
        <p:nvSpPr>
          <p:cNvPr id="24" name="BlokTextu 23">
            <a:extLst>
              <a:ext uri="{FF2B5EF4-FFF2-40B4-BE49-F238E27FC236}">
                <a16:creationId xmlns:a16="http://schemas.microsoft.com/office/drawing/2014/main" id="{E105B041-91AB-72F0-460E-29E10AB93E5E}"/>
              </a:ext>
            </a:extLst>
          </p:cNvPr>
          <p:cNvSpPr txBox="1"/>
          <p:nvPr/>
        </p:nvSpPr>
        <p:spPr>
          <a:xfrm>
            <a:off x="2893264" y="4379597"/>
            <a:ext cx="2527198" cy="1463734"/>
          </a:xfrm>
          <a:prstGeom prst="rect">
            <a:avLst/>
          </a:prstGeom>
          <a:noFill/>
        </p:spPr>
        <p:txBody>
          <a:bodyPr wrap="square">
            <a:spAutoFit/>
          </a:bodyPr>
          <a:lstStyle/>
          <a:p>
            <a:pPr marL="180975" indent="-180975">
              <a:lnSpc>
                <a:spcPct val="107000"/>
              </a:lnSpc>
              <a:buClr>
                <a:srgbClr val="E55A5A"/>
              </a:buClr>
              <a:buSzPct val="120000"/>
              <a:buFont typeface="Wingdings" panose="05000000000000000000" pitchFamily="2" charset="2"/>
              <a:buChar char="§"/>
            </a:pPr>
            <a:r>
              <a:rPr lang="en-GB" sz="1200" noProof="0" dirty="0">
                <a:latin typeface="Montserrat" panose="00000500000000000000" pitchFamily="2" charset="-18"/>
              </a:rPr>
              <a:t>The event is open </a:t>
            </a:r>
            <a:br>
              <a:rPr lang="en-GB" sz="1200" noProof="0" dirty="0">
                <a:latin typeface="Montserrat" panose="00000500000000000000" pitchFamily="2" charset="-18"/>
              </a:rPr>
            </a:br>
            <a:r>
              <a:rPr lang="en-GB" sz="1200" noProof="0" dirty="0">
                <a:latin typeface="Montserrat" panose="00000500000000000000" pitchFamily="2" charset="-18"/>
              </a:rPr>
              <a:t>to participants, registration is required.</a:t>
            </a:r>
          </a:p>
          <a:p>
            <a:pPr marL="180975" indent="-180975">
              <a:lnSpc>
                <a:spcPct val="107000"/>
              </a:lnSpc>
              <a:buClr>
                <a:srgbClr val="E55A5A"/>
              </a:buClr>
              <a:buSzPct val="120000"/>
              <a:buFont typeface="Wingdings" panose="05000000000000000000" pitchFamily="2" charset="2"/>
              <a:buChar char="§"/>
            </a:pPr>
            <a:r>
              <a:rPr lang="en-GB" sz="1200" noProof="0" dirty="0">
                <a:latin typeface="Montserrat" panose="00000500000000000000" pitchFamily="2" charset="-18"/>
              </a:rPr>
              <a:t>The event will by in hybrid format.</a:t>
            </a:r>
          </a:p>
          <a:p>
            <a:pPr marL="180975" indent="-180975">
              <a:lnSpc>
                <a:spcPct val="107000"/>
              </a:lnSpc>
              <a:buClr>
                <a:srgbClr val="E55A5A"/>
              </a:buClr>
              <a:buSzPct val="120000"/>
              <a:buFont typeface="Wingdings" panose="05000000000000000000" pitchFamily="2" charset="2"/>
              <a:buChar char="§"/>
            </a:pPr>
            <a:r>
              <a:rPr lang="en-GB" sz="1200" b="1" noProof="0" dirty="0">
                <a:latin typeface="Montserrat" panose="00000500000000000000" pitchFamily="2" charset="-18"/>
                <a:hlinkClick r:id="rId3"/>
              </a:rPr>
              <a:t>Registration Form</a:t>
            </a:r>
            <a:r>
              <a:rPr lang="en-GB" sz="1200" b="1" noProof="0" dirty="0">
                <a:latin typeface="Montserrat" panose="00000500000000000000" pitchFamily="2" charset="-18"/>
              </a:rPr>
              <a:t> </a:t>
            </a:r>
            <a:r>
              <a:rPr lang="en-GB" sz="1200" noProof="0" dirty="0">
                <a:latin typeface="Montserrat" panose="00000500000000000000" pitchFamily="2" charset="-18"/>
              </a:rPr>
              <a:t>(register until 30 September 2025)</a:t>
            </a:r>
            <a:endParaRPr lang="en-GB" sz="1200" noProof="0" dirty="0"/>
          </a:p>
        </p:txBody>
      </p:sp>
      <p:sp>
        <p:nvSpPr>
          <p:cNvPr id="22" name="BlokTextu 21">
            <a:extLst>
              <a:ext uri="{FF2B5EF4-FFF2-40B4-BE49-F238E27FC236}">
                <a16:creationId xmlns:a16="http://schemas.microsoft.com/office/drawing/2014/main" id="{93E9F570-A44A-B1F8-626C-ABC2F29357CF}"/>
              </a:ext>
            </a:extLst>
          </p:cNvPr>
          <p:cNvSpPr txBox="1"/>
          <p:nvPr/>
        </p:nvSpPr>
        <p:spPr>
          <a:xfrm>
            <a:off x="2770158" y="6349471"/>
            <a:ext cx="1158879" cy="385066"/>
          </a:xfrm>
          <a:prstGeom prst="snip1Rect">
            <a:avLst/>
          </a:prstGeom>
          <a:solidFill>
            <a:srgbClr val="00A8A9"/>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Webpage</a:t>
            </a:r>
            <a:endParaRPr lang="en-GB" sz="1600" b="0" noProof="0" dirty="0"/>
          </a:p>
        </p:txBody>
      </p:sp>
      <p:sp>
        <p:nvSpPr>
          <p:cNvPr id="23" name="BlokTextu 22">
            <a:extLst>
              <a:ext uri="{FF2B5EF4-FFF2-40B4-BE49-F238E27FC236}">
                <a16:creationId xmlns:a16="http://schemas.microsoft.com/office/drawing/2014/main" id="{723191D3-4B53-FC7A-0B13-CE6295E4ADDE}"/>
              </a:ext>
            </a:extLst>
          </p:cNvPr>
          <p:cNvSpPr txBox="1"/>
          <p:nvPr/>
        </p:nvSpPr>
        <p:spPr>
          <a:xfrm>
            <a:off x="3929037" y="6334255"/>
            <a:ext cx="3957456" cy="415498"/>
          </a:xfrm>
          <a:prstGeom prst="rect">
            <a:avLst/>
          </a:prstGeom>
          <a:noFill/>
        </p:spPr>
        <p:txBody>
          <a:bodyPr wrap="square">
            <a:spAutoFit/>
          </a:bodyPr>
          <a:lstStyle/>
          <a:p>
            <a:r>
              <a:rPr lang="en-GB" sz="1050" noProof="0" dirty="0">
                <a:latin typeface="Montserrat" panose="00000500000000000000" pitchFamily="2" charset="-18"/>
                <a:hlinkClick r:id="rId4"/>
              </a:rPr>
              <a:t>https://ulysseus.eu/events/inclusion-in-action-bridging-academia-and-society-through-ulysseus</a:t>
            </a:r>
            <a:endParaRPr lang="en-GB" sz="1050" noProof="0" dirty="0">
              <a:latin typeface="Montserrat" panose="00000500000000000000" pitchFamily="2" charset="-18"/>
            </a:endParaRPr>
          </a:p>
        </p:txBody>
      </p:sp>
      <p:sp>
        <p:nvSpPr>
          <p:cNvPr id="25" name="BlokTextu 24">
            <a:extLst>
              <a:ext uri="{FF2B5EF4-FFF2-40B4-BE49-F238E27FC236}">
                <a16:creationId xmlns:a16="http://schemas.microsoft.com/office/drawing/2014/main" id="{AD457A02-56B1-5D4D-C187-8FD7C86CE731}"/>
              </a:ext>
            </a:extLst>
          </p:cNvPr>
          <p:cNvSpPr txBox="1"/>
          <p:nvPr/>
        </p:nvSpPr>
        <p:spPr>
          <a:xfrm>
            <a:off x="7853387" y="6349471"/>
            <a:ext cx="1158879" cy="385066"/>
          </a:xfrm>
          <a:prstGeom prst="snip1Rect">
            <a:avLst/>
          </a:prstGeom>
          <a:solidFill>
            <a:srgbClr val="00A8A9"/>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Contact</a:t>
            </a:r>
            <a:endParaRPr lang="en-GB" sz="1600" b="0" noProof="0" dirty="0"/>
          </a:p>
        </p:txBody>
      </p:sp>
      <p:sp>
        <p:nvSpPr>
          <p:cNvPr id="26" name="BlokTextu 25">
            <a:extLst>
              <a:ext uri="{FF2B5EF4-FFF2-40B4-BE49-F238E27FC236}">
                <a16:creationId xmlns:a16="http://schemas.microsoft.com/office/drawing/2014/main" id="{A2030899-FE02-E6EE-9973-B0D69EC75DA0}"/>
              </a:ext>
            </a:extLst>
          </p:cNvPr>
          <p:cNvSpPr txBox="1"/>
          <p:nvPr/>
        </p:nvSpPr>
        <p:spPr>
          <a:xfrm>
            <a:off x="9012266" y="6334255"/>
            <a:ext cx="2111025" cy="415498"/>
          </a:xfrm>
          <a:prstGeom prst="rect">
            <a:avLst/>
          </a:prstGeom>
          <a:noFill/>
        </p:spPr>
        <p:txBody>
          <a:bodyPr wrap="square">
            <a:spAutoFit/>
          </a:bodyPr>
          <a:lstStyle/>
          <a:p>
            <a:r>
              <a:rPr lang="en-GB" sz="1050" noProof="0" dirty="0">
                <a:latin typeface="Montserrat" panose="00000500000000000000" pitchFamily="2" charset="-18"/>
              </a:rPr>
              <a:t>Miriam Šebová (TUKE)</a:t>
            </a:r>
          </a:p>
          <a:p>
            <a:r>
              <a:rPr lang="en-GB" sz="1050" noProof="0" dirty="0">
                <a:latin typeface="Montserrat" panose="00000500000000000000" pitchFamily="2" charset="-18"/>
                <a:hlinkClick r:id="rId5"/>
              </a:rPr>
              <a:t>miriam.sebova@tuke.sk</a:t>
            </a:r>
            <a:endParaRPr lang="en-GB" sz="1050" noProof="0" dirty="0">
              <a:latin typeface="Montserrat" panose="00000500000000000000" pitchFamily="2" charset="-18"/>
            </a:endParaRPr>
          </a:p>
        </p:txBody>
      </p:sp>
      <p:sp>
        <p:nvSpPr>
          <p:cNvPr id="27" name="BlokTextu 26">
            <a:extLst>
              <a:ext uri="{FF2B5EF4-FFF2-40B4-BE49-F238E27FC236}">
                <a16:creationId xmlns:a16="http://schemas.microsoft.com/office/drawing/2014/main" id="{EAEB52B4-C130-82DD-78DB-6BA99155A1D6}"/>
              </a:ext>
            </a:extLst>
          </p:cNvPr>
          <p:cNvSpPr txBox="1"/>
          <p:nvPr/>
        </p:nvSpPr>
        <p:spPr>
          <a:xfrm>
            <a:off x="8941124" y="848003"/>
            <a:ext cx="2537556" cy="396000"/>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Programme</a:t>
            </a:r>
          </a:p>
        </p:txBody>
      </p:sp>
      <p:sp>
        <p:nvSpPr>
          <p:cNvPr id="4" name="BlokTextu 3">
            <a:extLst>
              <a:ext uri="{FF2B5EF4-FFF2-40B4-BE49-F238E27FC236}">
                <a16:creationId xmlns:a16="http://schemas.microsoft.com/office/drawing/2014/main" id="{D34E54D0-2256-EF3E-AA6F-912DFB04CAD8}"/>
              </a:ext>
            </a:extLst>
          </p:cNvPr>
          <p:cNvSpPr txBox="1"/>
          <p:nvPr/>
        </p:nvSpPr>
        <p:spPr>
          <a:xfrm>
            <a:off x="5614055" y="1293956"/>
            <a:ext cx="2958527" cy="4633769"/>
          </a:xfrm>
          <a:prstGeom prst="rect">
            <a:avLst/>
          </a:prstGeom>
          <a:noFill/>
        </p:spPr>
        <p:txBody>
          <a:bodyPr wrap="square">
            <a:spAutoFit/>
          </a:bodyPr>
          <a:lstStyle/>
          <a:p>
            <a:pPr>
              <a:lnSpc>
                <a:spcPct val="107000"/>
              </a:lnSpc>
              <a:spcAft>
                <a:spcPts val="800"/>
              </a:spcAft>
              <a:buNone/>
            </a:pPr>
            <a:r>
              <a:rPr lang="en-GB" sz="1200" kern="100" noProof="0" dirty="0">
                <a:effectLst/>
                <a:latin typeface="Montserrat" panose="00000500000000000000" pitchFamily="2" charset="-18"/>
                <a:ea typeface="Aptos" panose="020B0004020202020204" pitchFamily="34" charset="0"/>
                <a:cs typeface="Times New Roman" panose="02020603050405020304" pitchFamily="18" charset="0"/>
              </a:rPr>
              <a:t>Inclusion in Action: Bridging Academia and Society through Ulysseus European University is a half-day public event dedicated to the introduction the best practice of Ulysseus European University in equality, diversity, inclusion (EDI) and community engagement (CE) topics.</a:t>
            </a:r>
          </a:p>
          <a:p>
            <a:pPr>
              <a:lnSpc>
                <a:spcPct val="107000"/>
              </a:lnSpc>
              <a:spcAft>
                <a:spcPts val="800"/>
              </a:spcAft>
              <a:buNone/>
            </a:pPr>
            <a:r>
              <a:rPr lang="en-GB" sz="1200" kern="100" noProof="0" dirty="0">
                <a:effectLst/>
                <a:latin typeface="Montserrat" panose="00000500000000000000" pitchFamily="2" charset="-18"/>
                <a:ea typeface="Aptos" panose="020B0004020202020204" pitchFamily="34" charset="0"/>
                <a:cs typeface="Times New Roman" panose="02020603050405020304" pitchFamily="18" charset="0"/>
              </a:rPr>
              <a:t>The aim of the event is to showcase the progress made, highlight key achievements and promote a common understanding of EDI and CE principles among university staff, students, researchers and broader Ulysseus community.</a:t>
            </a:r>
          </a:p>
          <a:p>
            <a:pPr>
              <a:lnSpc>
                <a:spcPct val="107000"/>
              </a:lnSpc>
              <a:spcAft>
                <a:spcPts val="800"/>
              </a:spcAft>
              <a:buNone/>
            </a:pPr>
            <a:r>
              <a:rPr lang="en-GB" sz="1200" kern="100" noProof="0" dirty="0">
                <a:effectLst/>
                <a:latin typeface="Montserrat" panose="00000500000000000000" pitchFamily="2" charset="-18"/>
                <a:ea typeface="Aptos" panose="020B0004020202020204" pitchFamily="34" charset="0"/>
                <a:cs typeface="Times New Roman" panose="02020603050405020304" pitchFamily="18" charset="0"/>
              </a:rPr>
              <a:t>By presenting best practices and fostering dialogue, this session aims to help align approaches, improve collaboration and ensure that EDI and CE remain an integral part of Ulysseus’ development and impact.</a:t>
            </a:r>
          </a:p>
        </p:txBody>
      </p:sp>
      <p:pic>
        <p:nvPicPr>
          <p:cNvPr id="3" name="Obrázok 2">
            <a:extLst>
              <a:ext uri="{FF2B5EF4-FFF2-40B4-BE49-F238E27FC236}">
                <a16:creationId xmlns:a16="http://schemas.microsoft.com/office/drawing/2014/main" id="{1E365B80-2890-B2E6-B32B-05FE90C1E6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9150" y="853890"/>
            <a:ext cx="4891312" cy="2803477"/>
          </a:xfrm>
          <a:prstGeom prst="rect">
            <a:avLst/>
          </a:prstGeom>
        </p:spPr>
      </p:pic>
      <p:sp>
        <p:nvSpPr>
          <p:cNvPr id="6" name="BlokTextu 5">
            <a:extLst>
              <a:ext uri="{FF2B5EF4-FFF2-40B4-BE49-F238E27FC236}">
                <a16:creationId xmlns:a16="http://schemas.microsoft.com/office/drawing/2014/main" id="{467810F7-1DDC-4785-DBD1-6C3167E455D2}"/>
              </a:ext>
            </a:extLst>
          </p:cNvPr>
          <p:cNvSpPr txBox="1"/>
          <p:nvPr/>
        </p:nvSpPr>
        <p:spPr>
          <a:xfrm>
            <a:off x="5614055" y="882740"/>
            <a:ext cx="2527200" cy="396000"/>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Event Highlight</a:t>
            </a:r>
          </a:p>
        </p:txBody>
      </p:sp>
    </p:spTree>
    <p:extLst>
      <p:ext uri="{BB962C8B-B14F-4D97-AF65-F5344CB8AC3E}">
        <p14:creationId xmlns:p14="http://schemas.microsoft.com/office/powerpoint/2010/main" val="2364298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CE884-9FB3-24F8-A992-6D0A58294DFF}"/>
            </a:ext>
          </a:extLst>
        </p:cNvPr>
        <p:cNvGrpSpPr/>
        <p:nvPr/>
      </p:nvGrpSpPr>
      <p:grpSpPr>
        <a:xfrm>
          <a:off x="0" y="0"/>
          <a:ext cx="0" cy="0"/>
          <a:chOff x="0" y="0"/>
          <a:chExt cx="0" cy="0"/>
        </a:xfrm>
      </p:grpSpPr>
      <p:sp>
        <p:nvSpPr>
          <p:cNvPr id="17" name="Nadpis 1">
            <a:extLst>
              <a:ext uri="{FF2B5EF4-FFF2-40B4-BE49-F238E27FC236}">
                <a16:creationId xmlns:a16="http://schemas.microsoft.com/office/drawing/2014/main" id="{69AE26D8-B2D6-F729-2841-9B1B6F21A17E}"/>
              </a:ext>
            </a:extLst>
          </p:cNvPr>
          <p:cNvSpPr txBox="1">
            <a:spLocks/>
          </p:cNvSpPr>
          <p:nvPr/>
        </p:nvSpPr>
        <p:spPr>
          <a:xfrm>
            <a:off x="538774" y="171525"/>
            <a:ext cx="9472001" cy="617839"/>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000"/>
              <a:buFont typeface="Montserrat"/>
              <a:buNone/>
              <a:defRPr sz="2000" b="1" i="0" u="none" strike="noStrike" cap="none">
                <a:solidFill>
                  <a:srgbClr val="2D296C"/>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noProof="0" dirty="0"/>
              <a:t>Workshop: Beyond Borders – Equipping Educators for a Globally Connected Campus</a:t>
            </a:r>
            <a:endParaRPr lang="en-GB" b="0" noProof="0" dirty="0"/>
          </a:p>
        </p:txBody>
      </p:sp>
      <p:sp>
        <p:nvSpPr>
          <p:cNvPr id="7" name="BlokTextu 6">
            <a:extLst>
              <a:ext uri="{FF2B5EF4-FFF2-40B4-BE49-F238E27FC236}">
                <a16:creationId xmlns:a16="http://schemas.microsoft.com/office/drawing/2014/main" id="{D9785153-255C-5A37-BD8C-F1DD0AF10FC0}"/>
              </a:ext>
            </a:extLst>
          </p:cNvPr>
          <p:cNvSpPr txBox="1"/>
          <p:nvPr/>
        </p:nvSpPr>
        <p:spPr>
          <a:xfrm>
            <a:off x="2893262" y="3906936"/>
            <a:ext cx="2044800" cy="396000"/>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Registration</a:t>
            </a:r>
            <a:endParaRPr lang="en-GB" sz="1600" b="0" noProof="0" dirty="0"/>
          </a:p>
        </p:txBody>
      </p:sp>
      <p:sp>
        <p:nvSpPr>
          <p:cNvPr id="8" name="BlokTextu 7">
            <a:extLst>
              <a:ext uri="{FF2B5EF4-FFF2-40B4-BE49-F238E27FC236}">
                <a16:creationId xmlns:a16="http://schemas.microsoft.com/office/drawing/2014/main" id="{A7089975-BED0-04E6-BFF4-EFDFEB86E7F3}"/>
              </a:ext>
            </a:extLst>
          </p:cNvPr>
          <p:cNvSpPr txBox="1"/>
          <p:nvPr/>
        </p:nvSpPr>
        <p:spPr>
          <a:xfrm>
            <a:off x="575330" y="3906936"/>
            <a:ext cx="2044045" cy="396000"/>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Date &amp; Venue</a:t>
            </a:r>
          </a:p>
        </p:txBody>
      </p:sp>
      <p:sp>
        <p:nvSpPr>
          <p:cNvPr id="10" name="BlokTextu 9">
            <a:extLst>
              <a:ext uri="{FF2B5EF4-FFF2-40B4-BE49-F238E27FC236}">
                <a16:creationId xmlns:a16="http://schemas.microsoft.com/office/drawing/2014/main" id="{132317C6-8AA0-D879-954F-7BA1A75837E4}"/>
              </a:ext>
            </a:extLst>
          </p:cNvPr>
          <p:cNvSpPr txBox="1"/>
          <p:nvPr/>
        </p:nvSpPr>
        <p:spPr>
          <a:xfrm>
            <a:off x="8075826" y="1293956"/>
            <a:ext cx="3735017" cy="4890249"/>
          </a:xfrm>
          <a:prstGeom prst="rect">
            <a:avLst/>
          </a:prstGeom>
          <a:noFill/>
        </p:spPr>
        <p:txBody>
          <a:bodyPr wrap="square">
            <a:spAutoFit/>
          </a:bodyPr>
          <a:lstStyle/>
          <a:p>
            <a:pPr>
              <a:lnSpc>
                <a:spcPct val="107000"/>
              </a:lnSpc>
              <a:spcAft>
                <a:spcPts val="600"/>
              </a:spcAft>
              <a:buClr>
                <a:srgbClr val="E55A5A"/>
              </a:buClr>
              <a:buSzPct val="120000"/>
            </a:pPr>
            <a:r>
              <a:rPr lang="en-GB" sz="1200" b="1" noProof="0" dirty="0">
                <a:latin typeface="Montserrat" panose="00000500000000000000" pitchFamily="2" charset="-18"/>
              </a:rPr>
              <a:t>Day 1: Tuesday, 21 October 2025 (morning, 09:00 – 12:30): Laying the Foundations</a:t>
            </a:r>
          </a:p>
          <a:p>
            <a:pPr marL="180975" indent="-180975">
              <a:lnSpc>
                <a:spcPct val="107000"/>
              </a:lnSpc>
              <a:spcAft>
                <a:spcPts val="600"/>
              </a:spcAft>
              <a:buClr>
                <a:srgbClr val="E55A5A"/>
              </a:buClr>
              <a:buSzPct val="120000"/>
              <a:buFont typeface="Wingdings" panose="05000000000000000000" pitchFamily="2" charset="2"/>
              <a:buChar char="§"/>
            </a:pPr>
            <a:r>
              <a:rPr lang="en-GB" sz="1200" noProof="0" dirty="0">
                <a:latin typeface="Montserrat" panose="00000500000000000000" pitchFamily="2" charset="-18"/>
              </a:rPr>
              <a:t>Hybrid mode</a:t>
            </a:r>
          </a:p>
          <a:p>
            <a:pPr marL="180975" indent="-180975">
              <a:lnSpc>
                <a:spcPct val="107000"/>
              </a:lnSpc>
              <a:spcAft>
                <a:spcPts val="600"/>
              </a:spcAft>
              <a:buClr>
                <a:srgbClr val="E55A5A"/>
              </a:buClr>
              <a:buSzPct val="120000"/>
              <a:buFont typeface="Wingdings" panose="05000000000000000000" pitchFamily="2" charset="2"/>
              <a:buChar char="§"/>
            </a:pPr>
            <a:r>
              <a:rPr lang="en-GB" sz="1200" noProof="0" dirty="0">
                <a:latin typeface="Montserrat" panose="00000500000000000000" pitchFamily="2" charset="-18"/>
              </a:rPr>
              <a:t>Expect hands-on activities, thought-provoking discussions, and practical tools that will immediately spark new ideas for your classroom.</a:t>
            </a:r>
          </a:p>
          <a:p>
            <a:pPr>
              <a:lnSpc>
                <a:spcPct val="107000"/>
              </a:lnSpc>
              <a:spcAft>
                <a:spcPts val="600"/>
              </a:spcAft>
              <a:buClr>
                <a:srgbClr val="E55A5A"/>
              </a:buClr>
              <a:buSzPct val="120000"/>
            </a:pPr>
            <a:r>
              <a:rPr lang="en-GB" sz="1200" b="1" noProof="0" dirty="0">
                <a:latin typeface="Montserrat" panose="00000500000000000000" pitchFamily="2" charset="-18"/>
              </a:rPr>
              <a:t>Day 2: Wednesday, 22 October 2025 (full day): Networking Sessions </a:t>
            </a:r>
            <a:r>
              <a:rPr lang="en-GB" sz="1200" noProof="0" dirty="0">
                <a:latin typeface="Montserrat" panose="00000500000000000000" pitchFamily="2" charset="-18"/>
              </a:rPr>
              <a:t>(On-site only)</a:t>
            </a:r>
          </a:p>
          <a:p>
            <a:pPr marL="180975" indent="-180975">
              <a:lnSpc>
                <a:spcPct val="107000"/>
              </a:lnSpc>
              <a:spcAft>
                <a:spcPts val="600"/>
              </a:spcAft>
              <a:buClr>
                <a:srgbClr val="E55A5A"/>
              </a:buClr>
              <a:buSzPct val="120000"/>
              <a:buFont typeface="Wingdings" panose="05000000000000000000" pitchFamily="2" charset="2"/>
              <a:buChar char="§"/>
            </a:pPr>
            <a:r>
              <a:rPr lang="en-GB" sz="1200" noProof="0" dirty="0">
                <a:latin typeface="Montserrat" panose="00000500000000000000" pitchFamily="2" charset="-18"/>
              </a:rPr>
              <a:t>Focused on connections: peer-to-peer networking, synergy-building activities, and opportunities</a:t>
            </a:r>
          </a:p>
          <a:p>
            <a:pPr>
              <a:lnSpc>
                <a:spcPct val="107000"/>
              </a:lnSpc>
              <a:spcAft>
                <a:spcPts val="600"/>
              </a:spcAft>
              <a:buClr>
                <a:srgbClr val="E55A5A"/>
              </a:buClr>
              <a:buSzPct val="120000"/>
            </a:pPr>
            <a:r>
              <a:rPr lang="en-GB" sz="1200" b="1" noProof="0" dirty="0">
                <a:latin typeface="Montserrat" panose="00000500000000000000" pitchFamily="2" charset="-18"/>
              </a:rPr>
              <a:t>Day 3: Thursday, 23 October 2025 (full day): From Ideas to Action </a:t>
            </a:r>
            <a:r>
              <a:rPr lang="en-GB" sz="1200" noProof="0" dirty="0">
                <a:latin typeface="Montserrat" panose="00000500000000000000" pitchFamily="2" charset="-18"/>
              </a:rPr>
              <a:t>(Hybrid mode)</a:t>
            </a:r>
          </a:p>
          <a:p>
            <a:pPr marL="180975" indent="-180975">
              <a:lnSpc>
                <a:spcPct val="107000"/>
              </a:lnSpc>
              <a:spcAft>
                <a:spcPts val="600"/>
              </a:spcAft>
              <a:buClr>
                <a:srgbClr val="E55A5A"/>
              </a:buClr>
              <a:buSzPct val="120000"/>
              <a:buFont typeface="Wingdings" panose="05000000000000000000" pitchFamily="2" charset="2"/>
              <a:buChar char="§"/>
            </a:pPr>
            <a:r>
              <a:rPr lang="en-GB" sz="1200" noProof="0" dirty="0">
                <a:latin typeface="Montserrat" panose="00000500000000000000" pitchFamily="2" charset="-18"/>
              </a:rPr>
              <a:t>A deep dive into practice: interactive workshop, peer-to-peer exchange, and guided activities on COIL and collaborative course design. The day will culminate in concrete takeaways—drafts of new projects, potential partnerships, and a fresh sense of confidence to bring international perspectives into your teaching.</a:t>
            </a:r>
          </a:p>
        </p:txBody>
      </p:sp>
      <p:sp>
        <p:nvSpPr>
          <p:cNvPr id="21" name="BlokTextu 20">
            <a:extLst>
              <a:ext uri="{FF2B5EF4-FFF2-40B4-BE49-F238E27FC236}">
                <a16:creationId xmlns:a16="http://schemas.microsoft.com/office/drawing/2014/main" id="{99420E76-3AFD-AFE7-5E57-95D90578DD5D}"/>
              </a:ext>
            </a:extLst>
          </p:cNvPr>
          <p:cNvSpPr txBox="1"/>
          <p:nvPr/>
        </p:nvSpPr>
        <p:spPr>
          <a:xfrm>
            <a:off x="529150" y="4371321"/>
            <a:ext cx="2090225" cy="1266693"/>
          </a:xfrm>
          <a:prstGeom prst="rect">
            <a:avLst/>
          </a:prstGeom>
          <a:noFill/>
        </p:spPr>
        <p:txBody>
          <a:bodyPr wrap="square">
            <a:spAutoFit/>
          </a:bodyPr>
          <a:lstStyle/>
          <a:p>
            <a:pPr>
              <a:lnSpc>
                <a:spcPct val="107000"/>
              </a:lnSpc>
              <a:buClr>
                <a:srgbClr val="E55A5A"/>
              </a:buClr>
              <a:buSzPct val="120000"/>
            </a:pPr>
            <a:r>
              <a:rPr lang="en-GB" sz="1200" b="1" kern="100" noProof="0" dirty="0">
                <a:latin typeface="Montserrat" panose="00000500000000000000" pitchFamily="2" charset="-18"/>
                <a:cs typeface="Times New Roman" panose="02020603050405020304" pitchFamily="18" charset="0"/>
              </a:rPr>
              <a:t>22 – 24 October 2025</a:t>
            </a:r>
          </a:p>
          <a:p>
            <a:pPr>
              <a:lnSpc>
                <a:spcPct val="107000"/>
              </a:lnSpc>
              <a:buClr>
                <a:srgbClr val="E55A5A"/>
              </a:buClr>
              <a:buSzPct val="120000"/>
            </a:pPr>
            <a:endParaRPr lang="en-GB" sz="1200" kern="100" noProof="0" dirty="0">
              <a:latin typeface="Montserrat" panose="00000500000000000000" pitchFamily="2" charset="-18"/>
              <a:cs typeface="Times New Roman" panose="02020603050405020304" pitchFamily="18" charset="0"/>
            </a:endParaRPr>
          </a:p>
          <a:p>
            <a:pPr>
              <a:lnSpc>
                <a:spcPct val="107000"/>
              </a:lnSpc>
              <a:buClr>
                <a:srgbClr val="E55A5A"/>
              </a:buClr>
              <a:buSzPct val="120000"/>
            </a:pPr>
            <a:r>
              <a:rPr lang="en-GB" sz="1200" kern="100" noProof="0" dirty="0">
                <a:latin typeface="Montserrat" panose="00000500000000000000" pitchFamily="2" charset="-18"/>
                <a:cs typeface="Times New Roman" panose="02020603050405020304" pitchFamily="18" charset="0"/>
              </a:rPr>
              <a:t>Technical University </a:t>
            </a:r>
            <a:br>
              <a:rPr lang="en-GB" sz="1200" kern="100" noProof="0" dirty="0">
                <a:latin typeface="Montserrat" panose="00000500000000000000" pitchFamily="2" charset="-18"/>
                <a:cs typeface="Times New Roman" panose="02020603050405020304" pitchFamily="18" charset="0"/>
              </a:rPr>
            </a:br>
            <a:r>
              <a:rPr lang="en-GB" sz="1200" kern="100" noProof="0" dirty="0">
                <a:latin typeface="Montserrat" panose="00000500000000000000" pitchFamily="2" charset="-18"/>
                <a:cs typeface="Times New Roman" panose="02020603050405020304" pitchFamily="18" charset="0"/>
              </a:rPr>
              <a:t>of Košice</a:t>
            </a:r>
          </a:p>
          <a:p>
            <a:pPr>
              <a:lnSpc>
                <a:spcPct val="107000"/>
              </a:lnSpc>
              <a:buClr>
                <a:srgbClr val="E55A5A"/>
              </a:buClr>
              <a:buSzPct val="120000"/>
            </a:pPr>
            <a:endParaRPr lang="en-GB" sz="1200" kern="100" noProof="0" dirty="0">
              <a:latin typeface="Montserrat" panose="00000500000000000000" pitchFamily="2" charset="-18"/>
              <a:cs typeface="Times New Roman" panose="02020603050405020304" pitchFamily="18" charset="0"/>
            </a:endParaRPr>
          </a:p>
          <a:p>
            <a:pPr>
              <a:lnSpc>
                <a:spcPct val="107000"/>
              </a:lnSpc>
              <a:buClr>
                <a:srgbClr val="E55A5A"/>
              </a:buClr>
              <a:buSzPct val="120000"/>
            </a:pPr>
            <a:r>
              <a:rPr lang="en-GB" sz="1200" kern="100" noProof="0" dirty="0">
                <a:latin typeface="Montserrat" panose="00000500000000000000" pitchFamily="2" charset="-18"/>
                <a:cs typeface="Times New Roman" panose="02020603050405020304" pitchFamily="18" charset="0"/>
              </a:rPr>
              <a:t>Congress Centre</a:t>
            </a:r>
          </a:p>
        </p:txBody>
      </p:sp>
      <p:sp>
        <p:nvSpPr>
          <p:cNvPr id="24" name="BlokTextu 23">
            <a:extLst>
              <a:ext uri="{FF2B5EF4-FFF2-40B4-BE49-F238E27FC236}">
                <a16:creationId xmlns:a16="http://schemas.microsoft.com/office/drawing/2014/main" id="{93EFCA23-9E59-6464-934E-5508A79BCDC1}"/>
              </a:ext>
            </a:extLst>
          </p:cNvPr>
          <p:cNvSpPr txBox="1"/>
          <p:nvPr/>
        </p:nvSpPr>
        <p:spPr>
          <a:xfrm>
            <a:off x="2893263" y="4379597"/>
            <a:ext cx="2720791" cy="1896225"/>
          </a:xfrm>
          <a:prstGeom prst="rect">
            <a:avLst/>
          </a:prstGeom>
          <a:noFill/>
        </p:spPr>
        <p:txBody>
          <a:bodyPr wrap="square">
            <a:spAutoFit/>
          </a:bodyPr>
          <a:lstStyle/>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Teaching staff from Ulysseus partner universities currently involved in—or aspiring to engage with—internationalized education: teaching international students, developing globally focused curricula, or building cross-border collaborations.</a:t>
            </a:r>
          </a:p>
          <a:p>
            <a:pPr marL="180975" indent="-180975">
              <a:lnSpc>
                <a:spcPct val="107000"/>
              </a:lnSpc>
              <a:buClr>
                <a:srgbClr val="E55A5A"/>
              </a:buClr>
              <a:buSzPct val="120000"/>
              <a:buFont typeface="Wingdings" panose="05000000000000000000" pitchFamily="2" charset="2"/>
              <a:buChar char="§"/>
            </a:pPr>
            <a:r>
              <a:rPr lang="en-GB" sz="1100" b="1" noProof="0" dirty="0">
                <a:latin typeface="Montserrat" panose="00000500000000000000" pitchFamily="2" charset="-18"/>
                <a:hlinkClick r:id="rId3"/>
              </a:rPr>
              <a:t>Registration Form</a:t>
            </a:r>
            <a:endParaRPr lang="en-GB" sz="1100" b="1" noProof="0" dirty="0">
              <a:latin typeface="Montserrat" panose="00000500000000000000" pitchFamily="2" charset="-18"/>
            </a:endParaRPr>
          </a:p>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Register until 30 September 2025</a:t>
            </a:r>
            <a:endParaRPr lang="en-GB" sz="1100" noProof="0" dirty="0"/>
          </a:p>
        </p:txBody>
      </p:sp>
      <p:sp>
        <p:nvSpPr>
          <p:cNvPr id="22" name="BlokTextu 21">
            <a:extLst>
              <a:ext uri="{FF2B5EF4-FFF2-40B4-BE49-F238E27FC236}">
                <a16:creationId xmlns:a16="http://schemas.microsoft.com/office/drawing/2014/main" id="{0536B5F1-D58D-AE70-9AAB-786C5DE77F9D}"/>
              </a:ext>
            </a:extLst>
          </p:cNvPr>
          <p:cNvSpPr txBox="1"/>
          <p:nvPr/>
        </p:nvSpPr>
        <p:spPr>
          <a:xfrm>
            <a:off x="2770158" y="6349471"/>
            <a:ext cx="1158879" cy="385066"/>
          </a:xfrm>
          <a:prstGeom prst="snip1Rect">
            <a:avLst/>
          </a:prstGeom>
          <a:solidFill>
            <a:srgbClr val="00A8A9"/>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Webpage</a:t>
            </a:r>
            <a:endParaRPr lang="en-GB" sz="1600" b="0" noProof="0" dirty="0"/>
          </a:p>
        </p:txBody>
      </p:sp>
      <p:sp>
        <p:nvSpPr>
          <p:cNvPr id="23" name="BlokTextu 22">
            <a:extLst>
              <a:ext uri="{FF2B5EF4-FFF2-40B4-BE49-F238E27FC236}">
                <a16:creationId xmlns:a16="http://schemas.microsoft.com/office/drawing/2014/main" id="{39E3A14A-180A-7D89-FF2E-5E88F47988CB}"/>
              </a:ext>
            </a:extLst>
          </p:cNvPr>
          <p:cNvSpPr txBox="1"/>
          <p:nvPr/>
        </p:nvSpPr>
        <p:spPr>
          <a:xfrm>
            <a:off x="3929037" y="6334255"/>
            <a:ext cx="3957456" cy="415498"/>
          </a:xfrm>
          <a:prstGeom prst="rect">
            <a:avLst/>
          </a:prstGeom>
          <a:noFill/>
        </p:spPr>
        <p:txBody>
          <a:bodyPr wrap="square">
            <a:spAutoFit/>
          </a:bodyPr>
          <a:lstStyle/>
          <a:p>
            <a:r>
              <a:rPr lang="en-GB" sz="1050" noProof="0" dirty="0">
                <a:latin typeface="Montserrat" panose="00000500000000000000" pitchFamily="2" charset="-18"/>
                <a:hlinkClick r:id="rId4"/>
              </a:rPr>
              <a:t>https://ulysseus.eu/events/beyond-borders-equipping-educators-for-a-globally-connected-campus/</a:t>
            </a:r>
            <a:endParaRPr lang="en-GB" sz="1050" noProof="0" dirty="0">
              <a:latin typeface="Montserrat" panose="00000500000000000000" pitchFamily="2" charset="-18"/>
            </a:endParaRPr>
          </a:p>
        </p:txBody>
      </p:sp>
      <p:sp>
        <p:nvSpPr>
          <p:cNvPr id="25" name="BlokTextu 24">
            <a:extLst>
              <a:ext uri="{FF2B5EF4-FFF2-40B4-BE49-F238E27FC236}">
                <a16:creationId xmlns:a16="http://schemas.microsoft.com/office/drawing/2014/main" id="{037C1113-79C1-9126-BE23-4A3B838B797F}"/>
              </a:ext>
            </a:extLst>
          </p:cNvPr>
          <p:cNvSpPr txBox="1"/>
          <p:nvPr/>
        </p:nvSpPr>
        <p:spPr>
          <a:xfrm>
            <a:off x="7853387" y="6349471"/>
            <a:ext cx="1158879" cy="385066"/>
          </a:xfrm>
          <a:prstGeom prst="snip1Rect">
            <a:avLst/>
          </a:prstGeom>
          <a:solidFill>
            <a:srgbClr val="00A8A9"/>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Contact</a:t>
            </a:r>
            <a:endParaRPr lang="en-GB" sz="1600" b="0" noProof="0" dirty="0"/>
          </a:p>
        </p:txBody>
      </p:sp>
      <p:sp>
        <p:nvSpPr>
          <p:cNvPr id="26" name="BlokTextu 25">
            <a:extLst>
              <a:ext uri="{FF2B5EF4-FFF2-40B4-BE49-F238E27FC236}">
                <a16:creationId xmlns:a16="http://schemas.microsoft.com/office/drawing/2014/main" id="{D1716A2C-FC94-134A-9820-72E5021023D8}"/>
              </a:ext>
            </a:extLst>
          </p:cNvPr>
          <p:cNvSpPr txBox="1"/>
          <p:nvPr/>
        </p:nvSpPr>
        <p:spPr>
          <a:xfrm>
            <a:off x="9012266" y="6334255"/>
            <a:ext cx="2111025" cy="415498"/>
          </a:xfrm>
          <a:prstGeom prst="rect">
            <a:avLst/>
          </a:prstGeom>
          <a:noFill/>
        </p:spPr>
        <p:txBody>
          <a:bodyPr wrap="square">
            <a:spAutoFit/>
          </a:bodyPr>
          <a:lstStyle/>
          <a:p>
            <a:r>
              <a:rPr lang="en-GB" sz="1050" noProof="0" dirty="0">
                <a:latin typeface="Montserrat" panose="00000500000000000000" pitchFamily="2" charset="-18"/>
              </a:rPr>
              <a:t>Natália Vašková (TUKE)</a:t>
            </a:r>
          </a:p>
          <a:p>
            <a:r>
              <a:rPr lang="en-GB" sz="1050" noProof="0" dirty="0">
                <a:latin typeface="Montserrat" panose="00000500000000000000" pitchFamily="2" charset="-18"/>
                <a:hlinkClick r:id="rId5"/>
              </a:rPr>
              <a:t>international.office@tuke.sk</a:t>
            </a:r>
            <a:endParaRPr lang="en-GB" sz="1050" noProof="0" dirty="0">
              <a:latin typeface="Montserrat" panose="00000500000000000000" pitchFamily="2" charset="-18"/>
            </a:endParaRPr>
          </a:p>
        </p:txBody>
      </p:sp>
      <p:sp>
        <p:nvSpPr>
          <p:cNvPr id="27" name="BlokTextu 26">
            <a:extLst>
              <a:ext uri="{FF2B5EF4-FFF2-40B4-BE49-F238E27FC236}">
                <a16:creationId xmlns:a16="http://schemas.microsoft.com/office/drawing/2014/main" id="{87ACA27D-A9AC-095C-CAEC-D14F5DF8D4D6}"/>
              </a:ext>
            </a:extLst>
          </p:cNvPr>
          <p:cNvSpPr txBox="1"/>
          <p:nvPr/>
        </p:nvSpPr>
        <p:spPr>
          <a:xfrm>
            <a:off x="8102159" y="882740"/>
            <a:ext cx="2161432" cy="396000"/>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Agenda</a:t>
            </a:r>
          </a:p>
        </p:txBody>
      </p:sp>
      <p:sp>
        <p:nvSpPr>
          <p:cNvPr id="4" name="BlokTextu 3">
            <a:extLst>
              <a:ext uri="{FF2B5EF4-FFF2-40B4-BE49-F238E27FC236}">
                <a16:creationId xmlns:a16="http://schemas.microsoft.com/office/drawing/2014/main" id="{4DAB6296-18FC-A747-3F05-BA60440D800B}"/>
              </a:ext>
            </a:extLst>
          </p:cNvPr>
          <p:cNvSpPr txBox="1"/>
          <p:nvPr/>
        </p:nvSpPr>
        <p:spPr>
          <a:xfrm>
            <a:off x="5614055" y="1293956"/>
            <a:ext cx="2009153" cy="4685065"/>
          </a:xfrm>
          <a:prstGeom prst="rect">
            <a:avLst/>
          </a:prstGeom>
          <a:noFill/>
        </p:spPr>
        <p:txBody>
          <a:bodyPr wrap="square">
            <a:spAutoFit/>
          </a:bodyPr>
          <a:lstStyle/>
          <a:p>
            <a:pPr>
              <a:lnSpc>
                <a:spcPct val="107000"/>
              </a:lnSpc>
              <a:spcAft>
                <a:spcPts val="800"/>
              </a:spcAft>
              <a:buNone/>
            </a:pPr>
            <a:r>
              <a:rPr lang="en-GB" sz="1200" kern="100" noProof="0" dirty="0">
                <a:effectLst/>
                <a:latin typeface="Montserrat" panose="00000500000000000000" pitchFamily="2" charset="-18"/>
                <a:ea typeface="Aptos" panose="020B0004020202020204" pitchFamily="34" charset="0"/>
                <a:cs typeface="Times New Roman" panose="02020603050405020304" pitchFamily="18" charset="0"/>
              </a:rPr>
              <a:t>Over three inspiring days, participants will:</a:t>
            </a:r>
          </a:p>
          <a:p>
            <a:pPr marL="180975" indent="-180975">
              <a:lnSpc>
                <a:spcPct val="107000"/>
              </a:lnSpc>
              <a:spcAft>
                <a:spcPts val="600"/>
              </a:spcAft>
              <a:buClr>
                <a:srgbClr val="E55A5A"/>
              </a:buClr>
              <a:buSzPct val="120000"/>
              <a:buFont typeface="Wingdings" panose="05000000000000000000" pitchFamily="2" charset="2"/>
              <a:buChar char="§"/>
            </a:pPr>
            <a:r>
              <a:rPr lang="en-GB" sz="1200" b="1" noProof="0" dirty="0">
                <a:latin typeface="Montserrat" panose="00000500000000000000" pitchFamily="2" charset="-18"/>
              </a:rPr>
              <a:t>Build intercultural competence </a:t>
            </a:r>
            <a:r>
              <a:rPr lang="en-GB" sz="1200" noProof="0" dirty="0">
                <a:latin typeface="Montserrat" panose="00000500000000000000" pitchFamily="2" charset="-18"/>
              </a:rPr>
              <a:t>to foster inclusive and globally aware teaching.</a:t>
            </a:r>
          </a:p>
          <a:p>
            <a:pPr marL="180975" indent="-180975">
              <a:lnSpc>
                <a:spcPct val="107000"/>
              </a:lnSpc>
              <a:spcAft>
                <a:spcPts val="600"/>
              </a:spcAft>
              <a:buClr>
                <a:srgbClr val="E55A5A"/>
              </a:buClr>
              <a:buSzPct val="120000"/>
              <a:buFont typeface="Wingdings" panose="05000000000000000000" pitchFamily="2" charset="2"/>
              <a:buChar char="§"/>
            </a:pPr>
            <a:r>
              <a:rPr lang="en-GB" sz="1200" b="1" noProof="0" dirty="0">
                <a:latin typeface="Montserrat" panose="00000500000000000000" pitchFamily="2" charset="-18"/>
              </a:rPr>
              <a:t>Gain practical strategies </a:t>
            </a:r>
            <a:r>
              <a:rPr lang="en-GB" sz="1200" noProof="0" dirty="0">
                <a:latin typeface="Montserrat" panose="00000500000000000000" pitchFamily="2" charset="-18"/>
              </a:rPr>
              <a:t>for creating collaborative and motivating learning spaces for diverse student groups.</a:t>
            </a:r>
          </a:p>
          <a:p>
            <a:pPr marL="180975" indent="-180975">
              <a:lnSpc>
                <a:spcPct val="107000"/>
              </a:lnSpc>
              <a:spcAft>
                <a:spcPts val="600"/>
              </a:spcAft>
              <a:buClr>
                <a:srgbClr val="E55A5A"/>
              </a:buClr>
              <a:buSzPct val="120000"/>
              <a:buFont typeface="Wingdings" panose="05000000000000000000" pitchFamily="2" charset="2"/>
              <a:buChar char="§"/>
            </a:pPr>
            <a:r>
              <a:rPr lang="en-GB" sz="1200" b="1" noProof="0" dirty="0">
                <a:latin typeface="Montserrat" panose="00000500000000000000" pitchFamily="2" charset="-18"/>
              </a:rPr>
              <a:t>Explore tools and methods to design COIL </a:t>
            </a:r>
            <a:r>
              <a:rPr lang="en-GB" sz="1200" noProof="0" dirty="0">
                <a:latin typeface="Montserrat" panose="00000500000000000000" pitchFamily="2" charset="-18"/>
              </a:rPr>
              <a:t>(Collaborative Online International Learning) projects and joint courses within the Ulysseus network.</a:t>
            </a:r>
          </a:p>
        </p:txBody>
      </p:sp>
      <p:sp>
        <p:nvSpPr>
          <p:cNvPr id="6" name="BlokTextu 5">
            <a:extLst>
              <a:ext uri="{FF2B5EF4-FFF2-40B4-BE49-F238E27FC236}">
                <a16:creationId xmlns:a16="http://schemas.microsoft.com/office/drawing/2014/main" id="{6EDF9941-9D6F-0D30-6A93-A2401009FE8C}"/>
              </a:ext>
            </a:extLst>
          </p:cNvPr>
          <p:cNvSpPr txBox="1"/>
          <p:nvPr/>
        </p:nvSpPr>
        <p:spPr>
          <a:xfrm>
            <a:off x="5614055" y="882740"/>
            <a:ext cx="2161432" cy="396000"/>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Event Highlights</a:t>
            </a:r>
          </a:p>
        </p:txBody>
      </p:sp>
      <p:pic>
        <p:nvPicPr>
          <p:cNvPr id="3" name="Obrázok 2">
            <a:extLst>
              <a:ext uri="{FF2B5EF4-FFF2-40B4-BE49-F238E27FC236}">
                <a16:creationId xmlns:a16="http://schemas.microsoft.com/office/drawing/2014/main" id="{30CFE8B8-E040-50C0-B1E7-517B41AD363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9150" y="857750"/>
            <a:ext cx="4895572" cy="2790872"/>
          </a:xfrm>
          <a:prstGeom prst="rect">
            <a:avLst/>
          </a:prstGeom>
        </p:spPr>
      </p:pic>
    </p:spTree>
    <p:extLst>
      <p:ext uri="{BB962C8B-B14F-4D97-AF65-F5344CB8AC3E}">
        <p14:creationId xmlns:p14="http://schemas.microsoft.com/office/powerpoint/2010/main" val="1621986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09FF5-26DA-31C9-D610-B8B02D055FD1}"/>
            </a:ext>
          </a:extLst>
        </p:cNvPr>
        <p:cNvGrpSpPr/>
        <p:nvPr/>
      </p:nvGrpSpPr>
      <p:grpSpPr>
        <a:xfrm>
          <a:off x="0" y="0"/>
          <a:ext cx="0" cy="0"/>
          <a:chOff x="0" y="0"/>
          <a:chExt cx="0" cy="0"/>
        </a:xfrm>
      </p:grpSpPr>
      <p:sp>
        <p:nvSpPr>
          <p:cNvPr id="17" name="Nadpis 1">
            <a:extLst>
              <a:ext uri="{FF2B5EF4-FFF2-40B4-BE49-F238E27FC236}">
                <a16:creationId xmlns:a16="http://schemas.microsoft.com/office/drawing/2014/main" id="{2EA03E6E-56F5-6DEE-6BC4-BBF4CEC2F01B}"/>
              </a:ext>
            </a:extLst>
          </p:cNvPr>
          <p:cNvSpPr txBox="1">
            <a:spLocks/>
          </p:cNvSpPr>
          <p:nvPr/>
        </p:nvSpPr>
        <p:spPr>
          <a:xfrm>
            <a:off x="538774" y="171525"/>
            <a:ext cx="9472001" cy="617839"/>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000"/>
              <a:buFont typeface="Montserrat"/>
              <a:buNone/>
              <a:defRPr sz="2000" b="1" i="0" u="none" strike="noStrike" cap="none">
                <a:solidFill>
                  <a:srgbClr val="2D296C"/>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noProof="0" dirty="0"/>
              <a:t>Workshop: Setting Standards for Enhancing Universities’ Reputation and Attractiveness Across the Ulysseus European University</a:t>
            </a:r>
            <a:endParaRPr lang="en-GB" b="0" noProof="0" dirty="0"/>
          </a:p>
        </p:txBody>
      </p:sp>
      <p:sp>
        <p:nvSpPr>
          <p:cNvPr id="7" name="BlokTextu 6">
            <a:extLst>
              <a:ext uri="{FF2B5EF4-FFF2-40B4-BE49-F238E27FC236}">
                <a16:creationId xmlns:a16="http://schemas.microsoft.com/office/drawing/2014/main" id="{88C4B255-64FD-B2EE-A0EC-DFFC6FFA3C3E}"/>
              </a:ext>
            </a:extLst>
          </p:cNvPr>
          <p:cNvSpPr txBox="1"/>
          <p:nvPr/>
        </p:nvSpPr>
        <p:spPr>
          <a:xfrm>
            <a:off x="2893262" y="3906936"/>
            <a:ext cx="2044800" cy="396000"/>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Registration</a:t>
            </a:r>
            <a:endParaRPr lang="en-GB" sz="1600" b="0" noProof="0" dirty="0"/>
          </a:p>
        </p:txBody>
      </p:sp>
      <p:sp>
        <p:nvSpPr>
          <p:cNvPr id="8" name="BlokTextu 7">
            <a:extLst>
              <a:ext uri="{FF2B5EF4-FFF2-40B4-BE49-F238E27FC236}">
                <a16:creationId xmlns:a16="http://schemas.microsoft.com/office/drawing/2014/main" id="{4C49EF4C-20B2-612A-1114-78914179C84C}"/>
              </a:ext>
            </a:extLst>
          </p:cNvPr>
          <p:cNvSpPr txBox="1"/>
          <p:nvPr/>
        </p:nvSpPr>
        <p:spPr>
          <a:xfrm>
            <a:off x="575330" y="3906936"/>
            <a:ext cx="2044045" cy="396000"/>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Date &amp; Venue</a:t>
            </a:r>
          </a:p>
        </p:txBody>
      </p:sp>
      <p:sp>
        <p:nvSpPr>
          <p:cNvPr id="10" name="BlokTextu 9">
            <a:extLst>
              <a:ext uri="{FF2B5EF4-FFF2-40B4-BE49-F238E27FC236}">
                <a16:creationId xmlns:a16="http://schemas.microsoft.com/office/drawing/2014/main" id="{37A18752-8C80-A1C0-A61C-AF6CC76EFA83}"/>
              </a:ext>
            </a:extLst>
          </p:cNvPr>
          <p:cNvSpPr txBox="1"/>
          <p:nvPr/>
        </p:nvSpPr>
        <p:spPr>
          <a:xfrm>
            <a:off x="9544050" y="1261614"/>
            <a:ext cx="2242287" cy="4593630"/>
          </a:xfrm>
          <a:prstGeom prst="rect">
            <a:avLst/>
          </a:prstGeom>
          <a:noFill/>
        </p:spPr>
        <p:txBody>
          <a:bodyPr wrap="square">
            <a:spAutoFit/>
          </a:bodyPr>
          <a:lstStyle/>
          <a:p>
            <a:pPr marL="180975" indent="-180975">
              <a:lnSpc>
                <a:spcPct val="114000"/>
              </a:lnSpc>
              <a:spcAft>
                <a:spcPts val="1200"/>
              </a:spcAft>
              <a:buClr>
                <a:srgbClr val="E55A5A"/>
              </a:buClr>
              <a:buSzPct val="120000"/>
              <a:buFont typeface="Wingdings" panose="05000000000000000000" pitchFamily="2" charset="2"/>
              <a:buChar char="§"/>
            </a:pPr>
            <a:r>
              <a:rPr lang="en-GB" sz="1100" b="1" noProof="0" dirty="0">
                <a:latin typeface="Montserrat" panose="00000500000000000000" pitchFamily="2" charset="-18"/>
              </a:rPr>
              <a:t>Share knowledge and insights </a:t>
            </a:r>
            <a:r>
              <a:rPr lang="en-GB" sz="1100" noProof="0" dirty="0">
                <a:latin typeface="Montserrat" panose="00000500000000000000" pitchFamily="2" charset="-18"/>
              </a:rPr>
              <a:t>on recruitment, retention, and mobility policies as key factors for institutional reputation and research impact.</a:t>
            </a:r>
          </a:p>
          <a:p>
            <a:pPr marL="180975" indent="-180975">
              <a:lnSpc>
                <a:spcPct val="114000"/>
              </a:lnSpc>
              <a:spcAft>
                <a:spcPts val="1200"/>
              </a:spcAft>
              <a:buClr>
                <a:srgbClr val="E55A5A"/>
              </a:buClr>
              <a:buSzPct val="120000"/>
              <a:buFont typeface="Wingdings" panose="05000000000000000000" pitchFamily="2" charset="2"/>
              <a:buChar char="§"/>
            </a:pPr>
            <a:r>
              <a:rPr lang="en-GB" sz="1100" b="1" noProof="0" dirty="0">
                <a:latin typeface="Montserrat" panose="00000500000000000000" pitchFamily="2" charset="-18"/>
              </a:rPr>
              <a:t>Promote the application and benefits of the HRS4R </a:t>
            </a:r>
            <a:r>
              <a:rPr lang="en-GB" sz="1100" noProof="0" dirty="0">
                <a:latin typeface="Montserrat" panose="00000500000000000000" pitchFamily="2" charset="-18"/>
              </a:rPr>
              <a:t>framework among Ulysseus partners.</a:t>
            </a:r>
          </a:p>
          <a:p>
            <a:pPr marL="180975" indent="-180975">
              <a:lnSpc>
                <a:spcPct val="114000"/>
              </a:lnSpc>
              <a:spcAft>
                <a:spcPts val="1200"/>
              </a:spcAft>
              <a:buClr>
                <a:srgbClr val="E55A5A"/>
              </a:buClr>
              <a:buSzPct val="120000"/>
              <a:buFont typeface="Wingdings" panose="05000000000000000000" pitchFamily="2" charset="2"/>
              <a:buChar char="§"/>
            </a:pPr>
            <a:r>
              <a:rPr lang="en-GB" sz="1100" b="1" noProof="0" dirty="0">
                <a:latin typeface="Montserrat" panose="00000500000000000000" pitchFamily="2" charset="-18"/>
              </a:rPr>
              <a:t>Explore evolving research assessment frameworks</a:t>
            </a:r>
            <a:r>
              <a:rPr lang="en-GB" sz="1100" noProof="0" dirty="0">
                <a:latin typeface="Montserrat" panose="00000500000000000000" pitchFamily="2" charset="-18"/>
              </a:rPr>
              <a:t>—including </a:t>
            </a:r>
            <a:r>
              <a:rPr lang="en-GB" sz="1100" noProof="0" dirty="0" err="1">
                <a:latin typeface="Montserrat" panose="00000500000000000000" pitchFamily="2" charset="-18"/>
              </a:rPr>
              <a:t>CoARA</a:t>
            </a:r>
            <a:r>
              <a:rPr lang="en-GB" sz="1100" noProof="0" dirty="0">
                <a:latin typeface="Montserrat" panose="00000500000000000000" pitchFamily="2" charset="-18"/>
              </a:rPr>
              <a:t>—with a focus on researcher well-being, working conditions, and institutional responsibility.</a:t>
            </a:r>
          </a:p>
          <a:p>
            <a:pPr marL="180975" indent="-180975">
              <a:lnSpc>
                <a:spcPct val="114000"/>
              </a:lnSpc>
              <a:spcAft>
                <a:spcPts val="1200"/>
              </a:spcAft>
              <a:buClr>
                <a:srgbClr val="E55A5A"/>
              </a:buClr>
              <a:buSzPct val="120000"/>
              <a:buFont typeface="Wingdings" panose="05000000000000000000" pitchFamily="2" charset="2"/>
              <a:buChar char="§"/>
            </a:pPr>
            <a:r>
              <a:rPr lang="en-GB" sz="1100" b="1" noProof="0" dirty="0">
                <a:latin typeface="Montserrat" panose="00000500000000000000" pitchFamily="2" charset="-18"/>
              </a:rPr>
              <a:t>Develop a leadership engagement strategy </a:t>
            </a:r>
            <a:r>
              <a:rPr lang="en-GB" sz="1100" noProof="0" dirty="0">
                <a:latin typeface="Montserrat" panose="00000500000000000000" pitchFamily="2" charset="-18"/>
              </a:rPr>
              <a:t>to advocate for broader adoption of HRS4R.</a:t>
            </a:r>
            <a:endParaRPr lang="en-GB" sz="1100" b="1" noProof="0" dirty="0">
              <a:latin typeface="Montserrat" panose="00000500000000000000" pitchFamily="2" charset="-18"/>
            </a:endParaRPr>
          </a:p>
        </p:txBody>
      </p:sp>
      <p:sp>
        <p:nvSpPr>
          <p:cNvPr id="21" name="BlokTextu 20">
            <a:extLst>
              <a:ext uri="{FF2B5EF4-FFF2-40B4-BE49-F238E27FC236}">
                <a16:creationId xmlns:a16="http://schemas.microsoft.com/office/drawing/2014/main" id="{84E33CD0-C503-714F-1089-88F826A015D6}"/>
              </a:ext>
            </a:extLst>
          </p:cNvPr>
          <p:cNvSpPr txBox="1"/>
          <p:nvPr/>
        </p:nvSpPr>
        <p:spPr>
          <a:xfrm>
            <a:off x="529150" y="4371321"/>
            <a:ext cx="2090225" cy="1349857"/>
          </a:xfrm>
          <a:prstGeom prst="rect">
            <a:avLst/>
          </a:prstGeom>
          <a:noFill/>
        </p:spPr>
        <p:txBody>
          <a:bodyPr wrap="square">
            <a:spAutoFit/>
          </a:bodyPr>
          <a:lstStyle/>
          <a:p>
            <a:pPr>
              <a:lnSpc>
                <a:spcPct val="107000"/>
              </a:lnSpc>
              <a:buClr>
                <a:srgbClr val="E55A5A"/>
              </a:buClr>
              <a:buSzPct val="120000"/>
            </a:pPr>
            <a:r>
              <a:rPr lang="en-GB" sz="1100" b="1" kern="100" noProof="0" dirty="0">
                <a:latin typeface="Montserrat" panose="00000500000000000000" pitchFamily="2" charset="-18"/>
                <a:cs typeface="Times New Roman" panose="02020603050405020304" pitchFamily="18" charset="0"/>
              </a:rPr>
              <a:t>Friday, 24 October 2025</a:t>
            </a:r>
          </a:p>
          <a:p>
            <a:pPr>
              <a:lnSpc>
                <a:spcPct val="107000"/>
              </a:lnSpc>
              <a:buClr>
                <a:srgbClr val="E55A5A"/>
              </a:buClr>
              <a:buSzPct val="120000"/>
            </a:pPr>
            <a:endParaRPr lang="en-GB" sz="1100" kern="100" noProof="0" dirty="0">
              <a:latin typeface="Montserrat" panose="00000500000000000000" pitchFamily="2" charset="-18"/>
              <a:cs typeface="Times New Roman" panose="02020603050405020304" pitchFamily="18" charset="0"/>
            </a:endParaRPr>
          </a:p>
          <a:p>
            <a:pPr>
              <a:lnSpc>
                <a:spcPct val="107000"/>
              </a:lnSpc>
              <a:buClr>
                <a:srgbClr val="E55A5A"/>
              </a:buClr>
              <a:buSzPct val="120000"/>
            </a:pPr>
            <a:r>
              <a:rPr lang="en-GB" sz="1100" kern="100" noProof="0" dirty="0">
                <a:latin typeface="Montserrat" panose="00000500000000000000" pitchFamily="2" charset="-18"/>
                <a:cs typeface="Times New Roman" panose="02020603050405020304" pitchFamily="18" charset="0"/>
              </a:rPr>
              <a:t>Technical University </a:t>
            </a:r>
            <a:br>
              <a:rPr lang="en-GB" sz="1100" kern="100" noProof="0" dirty="0">
                <a:latin typeface="Montserrat" panose="00000500000000000000" pitchFamily="2" charset="-18"/>
                <a:cs typeface="Times New Roman" panose="02020603050405020304" pitchFamily="18" charset="0"/>
              </a:rPr>
            </a:br>
            <a:r>
              <a:rPr lang="en-GB" sz="1100" kern="100" noProof="0" dirty="0">
                <a:latin typeface="Montserrat" panose="00000500000000000000" pitchFamily="2" charset="-18"/>
                <a:cs typeface="Times New Roman" panose="02020603050405020304" pitchFamily="18" charset="0"/>
              </a:rPr>
              <a:t>of Košice</a:t>
            </a:r>
          </a:p>
          <a:p>
            <a:pPr>
              <a:lnSpc>
                <a:spcPct val="107000"/>
              </a:lnSpc>
              <a:buClr>
                <a:srgbClr val="E55A5A"/>
              </a:buClr>
              <a:buSzPct val="120000"/>
            </a:pPr>
            <a:endParaRPr lang="en-GB" sz="1100" kern="100" noProof="0" dirty="0">
              <a:latin typeface="Montserrat" panose="00000500000000000000" pitchFamily="2" charset="-18"/>
              <a:cs typeface="Times New Roman" panose="02020603050405020304" pitchFamily="18" charset="0"/>
            </a:endParaRPr>
          </a:p>
          <a:p>
            <a:pPr>
              <a:lnSpc>
                <a:spcPct val="107000"/>
              </a:lnSpc>
              <a:buClr>
                <a:srgbClr val="E55A5A"/>
              </a:buClr>
              <a:buSzPct val="120000"/>
            </a:pPr>
            <a:r>
              <a:rPr lang="en-GB" sz="1100" kern="100" noProof="0" dirty="0">
                <a:latin typeface="Montserrat" panose="00000500000000000000" pitchFamily="2" charset="-18"/>
                <a:cs typeface="Times New Roman" panose="02020603050405020304" pitchFamily="18" charset="0"/>
              </a:rPr>
              <a:t>University Science Park TECHNICOM</a:t>
            </a:r>
          </a:p>
        </p:txBody>
      </p:sp>
      <p:sp>
        <p:nvSpPr>
          <p:cNvPr id="24" name="BlokTextu 23">
            <a:extLst>
              <a:ext uri="{FF2B5EF4-FFF2-40B4-BE49-F238E27FC236}">
                <a16:creationId xmlns:a16="http://schemas.microsoft.com/office/drawing/2014/main" id="{6DA88279-EE1A-3889-07CB-182DE9D4FECD}"/>
              </a:ext>
            </a:extLst>
          </p:cNvPr>
          <p:cNvSpPr txBox="1"/>
          <p:nvPr/>
        </p:nvSpPr>
        <p:spPr>
          <a:xfrm>
            <a:off x="2893263" y="4379597"/>
            <a:ext cx="2720791" cy="1711559"/>
          </a:xfrm>
          <a:prstGeom prst="rect">
            <a:avLst/>
          </a:prstGeom>
          <a:noFill/>
        </p:spPr>
        <p:txBody>
          <a:bodyPr wrap="square">
            <a:spAutoFit/>
          </a:bodyPr>
          <a:lstStyle/>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Staff from Ulysseus partner universities (from the research or from the administration and management side, researchers, managers, administrative staff).</a:t>
            </a:r>
          </a:p>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The event will by in hybrid format.</a:t>
            </a:r>
          </a:p>
          <a:p>
            <a:pPr marL="180975" indent="-180975">
              <a:lnSpc>
                <a:spcPct val="107000"/>
              </a:lnSpc>
              <a:buClr>
                <a:srgbClr val="E55A5A"/>
              </a:buClr>
              <a:buSzPct val="120000"/>
              <a:buFont typeface="Wingdings" panose="05000000000000000000" pitchFamily="2" charset="2"/>
              <a:buChar char="§"/>
            </a:pPr>
            <a:r>
              <a:rPr lang="en-GB" sz="1100" b="1" noProof="0" dirty="0">
                <a:latin typeface="Montserrat" panose="00000500000000000000" pitchFamily="2" charset="-18"/>
                <a:hlinkClick r:id="rId3"/>
              </a:rPr>
              <a:t>Registration Form</a:t>
            </a:r>
            <a:endParaRPr lang="en-GB" sz="1100" b="1" noProof="0" dirty="0">
              <a:latin typeface="Montserrat" panose="00000500000000000000" pitchFamily="2" charset="-18"/>
            </a:endParaRPr>
          </a:p>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Register until 26 September 2025</a:t>
            </a:r>
            <a:endParaRPr lang="en-GB" sz="1100" noProof="0" dirty="0"/>
          </a:p>
        </p:txBody>
      </p:sp>
      <p:sp>
        <p:nvSpPr>
          <p:cNvPr id="22" name="BlokTextu 21">
            <a:extLst>
              <a:ext uri="{FF2B5EF4-FFF2-40B4-BE49-F238E27FC236}">
                <a16:creationId xmlns:a16="http://schemas.microsoft.com/office/drawing/2014/main" id="{096320F2-8887-7BC4-523C-A1F0F5DD3F89}"/>
              </a:ext>
            </a:extLst>
          </p:cNvPr>
          <p:cNvSpPr txBox="1"/>
          <p:nvPr/>
        </p:nvSpPr>
        <p:spPr>
          <a:xfrm>
            <a:off x="2770158" y="6349471"/>
            <a:ext cx="1158879" cy="385066"/>
          </a:xfrm>
          <a:prstGeom prst="snip1Rect">
            <a:avLst/>
          </a:prstGeom>
          <a:solidFill>
            <a:srgbClr val="00A8A9"/>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Webpage</a:t>
            </a:r>
            <a:endParaRPr lang="en-GB" sz="1600" b="0" noProof="0" dirty="0"/>
          </a:p>
        </p:txBody>
      </p:sp>
      <p:sp>
        <p:nvSpPr>
          <p:cNvPr id="23" name="BlokTextu 22">
            <a:extLst>
              <a:ext uri="{FF2B5EF4-FFF2-40B4-BE49-F238E27FC236}">
                <a16:creationId xmlns:a16="http://schemas.microsoft.com/office/drawing/2014/main" id="{770AB9EF-FAA6-A17F-52BA-04B17BD04EE4}"/>
              </a:ext>
            </a:extLst>
          </p:cNvPr>
          <p:cNvSpPr txBox="1"/>
          <p:nvPr/>
        </p:nvSpPr>
        <p:spPr>
          <a:xfrm>
            <a:off x="3929037" y="6334255"/>
            <a:ext cx="3957456" cy="415498"/>
          </a:xfrm>
          <a:prstGeom prst="rect">
            <a:avLst/>
          </a:prstGeom>
          <a:noFill/>
        </p:spPr>
        <p:txBody>
          <a:bodyPr wrap="square">
            <a:spAutoFit/>
          </a:bodyPr>
          <a:lstStyle/>
          <a:p>
            <a:r>
              <a:rPr lang="en-GB" sz="1050" noProof="0" dirty="0">
                <a:latin typeface="Montserrat" panose="00000500000000000000" pitchFamily="2" charset="-18"/>
                <a:hlinkClick r:id="rId4"/>
              </a:rPr>
              <a:t>https://ulysseus.eu/events/setting-standards-for-enhancing-universities-reputation-and-attractiveness/</a:t>
            </a:r>
            <a:endParaRPr lang="en-GB" sz="1050" noProof="0" dirty="0">
              <a:latin typeface="Montserrat" panose="00000500000000000000" pitchFamily="2" charset="-18"/>
            </a:endParaRPr>
          </a:p>
        </p:txBody>
      </p:sp>
      <p:sp>
        <p:nvSpPr>
          <p:cNvPr id="25" name="BlokTextu 24">
            <a:extLst>
              <a:ext uri="{FF2B5EF4-FFF2-40B4-BE49-F238E27FC236}">
                <a16:creationId xmlns:a16="http://schemas.microsoft.com/office/drawing/2014/main" id="{E27E1A4A-E15F-ED73-896E-50BD4AA5F761}"/>
              </a:ext>
            </a:extLst>
          </p:cNvPr>
          <p:cNvSpPr txBox="1"/>
          <p:nvPr/>
        </p:nvSpPr>
        <p:spPr>
          <a:xfrm>
            <a:off x="7853387" y="6349471"/>
            <a:ext cx="1158879" cy="385066"/>
          </a:xfrm>
          <a:prstGeom prst="snip1Rect">
            <a:avLst/>
          </a:prstGeom>
          <a:solidFill>
            <a:srgbClr val="00A8A9"/>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Contact</a:t>
            </a:r>
            <a:endParaRPr lang="en-GB" sz="1600" b="0" noProof="0" dirty="0"/>
          </a:p>
        </p:txBody>
      </p:sp>
      <p:sp>
        <p:nvSpPr>
          <p:cNvPr id="26" name="BlokTextu 25">
            <a:extLst>
              <a:ext uri="{FF2B5EF4-FFF2-40B4-BE49-F238E27FC236}">
                <a16:creationId xmlns:a16="http://schemas.microsoft.com/office/drawing/2014/main" id="{AB4AB64D-DCD0-81CF-1564-0B28090BDA52}"/>
              </a:ext>
            </a:extLst>
          </p:cNvPr>
          <p:cNvSpPr txBox="1"/>
          <p:nvPr/>
        </p:nvSpPr>
        <p:spPr>
          <a:xfrm>
            <a:off x="9012266" y="6334255"/>
            <a:ext cx="2111025" cy="415498"/>
          </a:xfrm>
          <a:prstGeom prst="rect">
            <a:avLst/>
          </a:prstGeom>
          <a:noFill/>
        </p:spPr>
        <p:txBody>
          <a:bodyPr wrap="square">
            <a:spAutoFit/>
          </a:bodyPr>
          <a:lstStyle/>
          <a:p>
            <a:r>
              <a:rPr lang="en-GB" sz="1050" noProof="0" dirty="0">
                <a:latin typeface="Montserrat" panose="00000500000000000000" pitchFamily="2" charset="-18"/>
              </a:rPr>
              <a:t>Agostino Massa (UniGe)</a:t>
            </a:r>
          </a:p>
          <a:p>
            <a:r>
              <a:rPr lang="en-GB" sz="1050" noProof="0" dirty="0">
                <a:latin typeface="Montserrat" panose="00000500000000000000" pitchFamily="2" charset="-18"/>
                <a:hlinkClick r:id="rId5"/>
              </a:rPr>
              <a:t>Agostino.Massa@unige.it</a:t>
            </a:r>
            <a:endParaRPr lang="en-GB" sz="1050" noProof="0" dirty="0">
              <a:latin typeface="Montserrat" panose="00000500000000000000" pitchFamily="2" charset="-18"/>
            </a:endParaRPr>
          </a:p>
        </p:txBody>
      </p:sp>
      <p:sp>
        <p:nvSpPr>
          <p:cNvPr id="27" name="BlokTextu 26">
            <a:extLst>
              <a:ext uri="{FF2B5EF4-FFF2-40B4-BE49-F238E27FC236}">
                <a16:creationId xmlns:a16="http://schemas.microsoft.com/office/drawing/2014/main" id="{67D07B0B-D91B-B218-402C-34FE108D7B09}"/>
              </a:ext>
            </a:extLst>
          </p:cNvPr>
          <p:cNvSpPr txBox="1"/>
          <p:nvPr/>
        </p:nvSpPr>
        <p:spPr>
          <a:xfrm>
            <a:off x="9536323" y="848003"/>
            <a:ext cx="2161432" cy="396000"/>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Workshop Goals</a:t>
            </a:r>
          </a:p>
        </p:txBody>
      </p:sp>
      <p:sp>
        <p:nvSpPr>
          <p:cNvPr id="4" name="BlokTextu 3">
            <a:extLst>
              <a:ext uri="{FF2B5EF4-FFF2-40B4-BE49-F238E27FC236}">
                <a16:creationId xmlns:a16="http://schemas.microsoft.com/office/drawing/2014/main" id="{9D326B71-B24A-9DFC-BA7C-EBCDCE572DD2}"/>
              </a:ext>
            </a:extLst>
          </p:cNvPr>
          <p:cNvSpPr txBox="1"/>
          <p:nvPr/>
        </p:nvSpPr>
        <p:spPr>
          <a:xfrm>
            <a:off x="5614055" y="1293956"/>
            <a:ext cx="3494901" cy="4979633"/>
          </a:xfrm>
          <a:prstGeom prst="rect">
            <a:avLst/>
          </a:prstGeom>
          <a:noFill/>
        </p:spPr>
        <p:txBody>
          <a:bodyPr wrap="square">
            <a:spAutoFit/>
          </a:bodyPr>
          <a:lstStyle/>
          <a:p>
            <a:pPr>
              <a:lnSpc>
                <a:spcPct val="114000"/>
              </a:lnSpc>
              <a:spcAft>
                <a:spcPts val="1200"/>
              </a:spcAft>
              <a:buNone/>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Workshop will foster knowledge exchange and strategic dialogue among Ulysseus partner institutions engaged in HR management, talent attraction, and research assessment reform.</a:t>
            </a:r>
          </a:p>
          <a:p>
            <a:pPr>
              <a:lnSpc>
                <a:spcPct val="114000"/>
              </a:lnSpc>
              <a:spcAft>
                <a:spcPts val="1200"/>
              </a:spcAft>
              <a:buNone/>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Discussions will focus on aligning recruitment, retention, mobility, and working condition policies across the alliance.</a:t>
            </a:r>
          </a:p>
          <a:p>
            <a:pPr>
              <a:lnSpc>
                <a:spcPct val="114000"/>
              </a:lnSpc>
              <a:spcAft>
                <a:spcPts val="1200"/>
              </a:spcAft>
              <a:buNone/>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Participants will explore EU-wide standards such as HRS4R and reflect on their compatibility with </a:t>
            </a:r>
            <a:r>
              <a:rPr lang="en-GB" sz="1100" kern="100" noProof="0" dirty="0" err="1">
                <a:effectLst/>
                <a:latin typeface="Montserrat" panose="00000500000000000000" pitchFamily="2" charset="-18"/>
                <a:ea typeface="Aptos" panose="020B0004020202020204" pitchFamily="34" charset="0"/>
                <a:cs typeface="Times New Roman" panose="02020603050405020304" pitchFamily="18" charset="0"/>
              </a:rPr>
              <a:t>CoARA</a:t>
            </a: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 commitments—particularly the emphasis on recognizing diverse research careers and improving researcher working environments.</a:t>
            </a:r>
          </a:p>
          <a:p>
            <a:pPr>
              <a:lnSpc>
                <a:spcPct val="114000"/>
              </a:lnSpc>
              <a:spcAft>
                <a:spcPts val="1200"/>
              </a:spcAft>
              <a:buNone/>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The workshop will provide a platform to share HR best practices, address implementation challenges, and explore strategies to expand the impact of the HRS4R framework. It will also outline how to engage institutional leadership in HR reforms and examine the growing role of HR metrics—such as career progression, mobility, and diversity—in research assessment and global rankings.</a:t>
            </a:r>
          </a:p>
        </p:txBody>
      </p:sp>
      <p:sp>
        <p:nvSpPr>
          <p:cNvPr id="6" name="BlokTextu 5">
            <a:extLst>
              <a:ext uri="{FF2B5EF4-FFF2-40B4-BE49-F238E27FC236}">
                <a16:creationId xmlns:a16="http://schemas.microsoft.com/office/drawing/2014/main" id="{E0C62001-1760-4069-36C6-67B2EFE4218E}"/>
              </a:ext>
            </a:extLst>
          </p:cNvPr>
          <p:cNvSpPr txBox="1"/>
          <p:nvPr/>
        </p:nvSpPr>
        <p:spPr>
          <a:xfrm>
            <a:off x="5614055" y="882740"/>
            <a:ext cx="2527200" cy="396000"/>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Event Highlight</a:t>
            </a:r>
          </a:p>
        </p:txBody>
      </p:sp>
      <p:pic>
        <p:nvPicPr>
          <p:cNvPr id="5" name="Obrázok 4">
            <a:extLst>
              <a:ext uri="{FF2B5EF4-FFF2-40B4-BE49-F238E27FC236}">
                <a16:creationId xmlns:a16="http://schemas.microsoft.com/office/drawing/2014/main" id="{03D9488B-16AE-D8D3-77A0-7062250B01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9150" y="882740"/>
            <a:ext cx="4844006" cy="2736507"/>
          </a:xfrm>
          <a:prstGeom prst="rect">
            <a:avLst/>
          </a:prstGeom>
        </p:spPr>
      </p:pic>
    </p:spTree>
    <p:extLst>
      <p:ext uri="{BB962C8B-B14F-4D97-AF65-F5344CB8AC3E}">
        <p14:creationId xmlns:p14="http://schemas.microsoft.com/office/powerpoint/2010/main" val="323013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3125D-A5B0-72FE-04E4-E43823E23C8B}"/>
            </a:ext>
          </a:extLst>
        </p:cNvPr>
        <p:cNvGrpSpPr/>
        <p:nvPr/>
      </p:nvGrpSpPr>
      <p:grpSpPr>
        <a:xfrm>
          <a:off x="0" y="0"/>
          <a:ext cx="0" cy="0"/>
          <a:chOff x="0" y="0"/>
          <a:chExt cx="0" cy="0"/>
        </a:xfrm>
      </p:grpSpPr>
      <p:sp>
        <p:nvSpPr>
          <p:cNvPr id="17" name="Nadpis 1">
            <a:extLst>
              <a:ext uri="{FF2B5EF4-FFF2-40B4-BE49-F238E27FC236}">
                <a16:creationId xmlns:a16="http://schemas.microsoft.com/office/drawing/2014/main" id="{A8D63A27-156A-05D9-188F-0F401BC968FD}"/>
              </a:ext>
            </a:extLst>
          </p:cNvPr>
          <p:cNvSpPr txBox="1">
            <a:spLocks/>
          </p:cNvSpPr>
          <p:nvPr/>
        </p:nvSpPr>
        <p:spPr>
          <a:xfrm>
            <a:off x="538774" y="171525"/>
            <a:ext cx="9472001" cy="617839"/>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000"/>
              <a:buFont typeface="Montserrat"/>
              <a:buNone/>
              <a:defRPr sz="2000" b="1" i="0" u="none" strike="noStrike" cap="none">
                <a:solidFill>
                  <a:srgbClr val="2D296C"/>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noProof="0" dirty="0"/>
              <a:t>Ulysseus European University:</a:t>
            </a:r>
            <a:br>
              <a:rPr lang="en-GB" noProof="0" dirty="0"/>
            </a:br>
            <a:r>
              <a:rPr lang="en-GB" noProof="0" dirty="0"/>
              <a:t>A New Way to Experience University Life</a:t>
            </a:r>
            <a:endParaRPr lang="en-GB" b="0" noProof="0" dirty="0"/>
          </a:p>
        </p:txBody>
      </p:sp>
      <p:sp>
        <p:nvSpPr>
          <p:cNvPr id="7" name="BlokTextu 6">
            <a:extLst>
              <a:ext uri="{FF2B5EF4-FFF2-40B4-BE49-F238E27FC236}">
                <a16:creationId xmlns:a16="http://schemas.microsoft.com/office/drawing/2014/main" id="{5B5A94F7-9DDE-4156-40D7-2F24C96C456B}"/>
              </a:ext>
            </a:extLst>
          </p:cNvPr>
          <p:cNvSpPr txBox="1"/>
          <p:nvPr/>
        </p:nvSpPr>
        <p:spPr>
          <a:xfrm>
            <a:off x="5797617" y="4457502"/>
            <a:ext cx="2527200" cy="396000"/>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Registration</a:t>
            </a:r>
            <a:endParaRPr lang="en-GB" sz="1600" b="0" noProof="0" dirty="0"/>
          </a:p>
        </p:txBody>
      </p:sp>
      <p:sp>
        <p:nvSpPr>
          <p:cNvPr id="8" name="BlokTextu 7">
            <a:extLst>
              <a:ext uri="{FF2B5EF4-FFF2-40B4-BE49-F238E27FC236}">
                <a16:creationId xmlns:a16="http://schemas.microsoft.com/office/drawing/2014/main" id="{86168154-559B-12EE-43F7-FBD01023B65B}"/>
              </a:ext>
            </a:extLst>
          </p:cNvPr>
          <p:cNvSpPr txBox="1"/>
          <p:nvPr/>
        </p:nvSpPr>
        <p:spPr>
          <a:xfrm>
            <a:off x="5745165" y="838258"/>
            <a:ext cx="2527200" cy="396000"/>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Date &amp; Venue</a:t>
            </a:r>
          </a:p>
        </p:txBody>
      </p:sp>
      <p:sp>
        <p:nvSpPr>
          <p:cNvPr id="10" name="BlokTextu 9">
            <a:extLst>
              <a:ext uri="{FF2B5EF4-FFF2-40B4-BE49-F238E27FC236}">
                <a16:creationId xmlns:a16="http://schemas.microsoft.com/office/drawing/2014/main" id="{8C387936-76CB-5AC4-A2B9-A08B3DB4A074}"/>
              </a:ext>
            </a:extLst>
          </p:cNvPr>
          <p:cNvSpPr txBox="1"/>
          <p:nvPr/>
        </p:nvSpPr>
        <p:spPr>
          <a:xfrm>
            <a:off x="9281165" y="1532758"/>
            <a:ext cx="2678750" cy="4429226"/>
          </a:xfrm>
          <a:prstGeom prst="rect">
            <a:avLst/>
          </a:prstGeom>
          <a:noFill/>
        </p:spPr>
        <p:txBody>
          <a:bodyPr wrap="square">
            <a:spAutoFit/>
          </a:bodyPr>
          <a:lstStyle/>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Ulysseus Young Explorers </a:t>
            </a:r>
            <a:br>
              <a:rPr lang="en-GB" sz="1100" noProof="0" dirty="0">
                <a:latin typeface="Montserrat" panose="00000500000000000000" pitchFamily="2" charset="-18"/>
              </a:rPr>
            </a:br>
            <a:r>
              <a:rPr lang="en-GB" sz="1100" noProof="0" dirty="0">
                <a:latin typeface="Montserrat" panose="00000500000000000000" pitchFamily="2" charset="-18"/>
              </a:rPr>
              <a:t>in Science (UYES) is a peer-reviewed journal dedicated to </a:t>
            </a:r>
            <a:r>
              <a:rPr lang="en-GB" sz="1100" b="1" noProof="0" dirty="0">
                <a:latin typeface="Montserrat" panose="00000500000000000000" pitchFamily="2" charset="-18"/>
              </a:rPr>
              <a:t>showcasing original research by secondary school students aged 15–19</a:t>
            </a:r>
            <a:r>
              <a:rPr lang="en-GB" sz="1100" noProof="0" dirty="0">
                <a:latin typeface="Montserrat" panose="00000500000000000000" pitchFamily="2" charset="-18"/>
              </a:rPr>
              <a:t>.</a:t>
            </a:r>
          </a:p>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Its mission is to provide a </a:t>
            </a:r>
            <a:r>
              <a:rPr lang="en-GB" sz="1100" b="1" noProof="0" dirty="0">
                <a:latin typeface="Montserrat" panose="00000500000000000000" pitchFamily="2" charset="-18"/>
              </a:rPr>
              <a:t>platform for young scientists to publish their work</a:t>
            </a:r>
            <a:r>
              <a:rPr lang="en-GB" sz="1100" noProof="0" dirty="0">
                <a:latin typeface="Montserrat" panose="00000500000000000000" pitchFamily="2" charset="-18"/>
              </a:rPr>
              <a:t>, engage </a:t>
            </a:r>
            <a:br>
              <a:rPr lang="en-GB" sz="1100" noProof="0" dirty="0">
                <a:latin typeface="Montserrat" panose="00000500000000000000" pitchFamily="2" charset="-18"/>
              </a:rPr>
            </a:br>
            <a:r>
              <a:rPr lang="en-GB" sz="1100" noProof="0" dirty="0">
                <a:latin typeface="Montserrat" panose="00000500000000000000" pitchFamily="2" charset="-18"/>
              </a:rPr>
              <a:t>in interdisciplinary research, </a:t>
            </a:r>
            <a:br>
              <a:rPr lang="en-GB" sz="1100" noProof="0" dirty="0">
                <a:latin typeface="Montserrat" panose="00000500000000000000" pitchFamily="2" charset="-18"/>
              </a:rPr>
            </a:br>
            <a:r>
              <a:rPr lang="en-GB" sz="1100" noProof="0" dirty="0">
                <a:latin typeface="Montserrat" panose="00000500000000000000" pitchFamily="2" charset="-18"/>
              </a:rPr>
              <a:t>and foster their academic </a:t>
            </a:r>
            <a:br>
              <a:rPr lang="en-GB" sz="1100" noProof="0" dirty="0">
                <a:latin typeface="Montserrat" panose="00000500000000000000" pitchFamily="2" charset="-18"/>
              </a:rPr>
            </a:br>
            <a:r>
              <a:rPr lang="en-GB" sz="1100" noProof="0" dirty="0">
                <a:latin typeface="Montserrat" panose="00000500000000000000" pitchFamily="2" charset="-18"/>
              </a:rPr>
              <a:t>and research development.</a:t>
            </a:r>
          </a:p>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The journal </a:t>
            </a:r>
            <a:r>
              <a:rPr lang="en-GB" sz="1100" b="1" noProof="0" dirty="0">
                <a:latin typeface="Montserrat" panose="00000500000000000000" pitchFamily="2" charset="-18"/>
              </a:rPr>
              <a:t>welcomes submissions across all scientific disciplines</a:t>
            </a:r>
            <a:r>
              <a:rPr lang="en-GB" sz="1100" noProof="0" dirty="0">
                <a:latin typeface="Montserrat" panose="00000500000000000000" pitchFamily="2" charset="-18"/>
              </a:rPr>
              <a:t>, promoting a diverse range of innovative ideas. </a:t>
            </a:r>
          </a:p>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Publishing in the journal offers students </a:t>
            </a:r>
            <a:r>
              <a:rPr lang="en-GB" sz="1100" b="1" noProof="0" dirty="0">
                <a:latin typeface="Montserrat" panose="00000500000000000000" pitchFamily="2" charset="-18"/>
              </a:rPr>
              <a:t>valuable research experience, academic recognition, and the opportunity to participate in events </a:t>
            </a:r>
            <a:r>
              <a:rPr lang="en-GB" sz="1100" noProof="0" dirty="0">
                <a:latin typeface="Montserrat" panose="00000500000000000000" pitchFamily="2" charset="-18"/>
              </a:rPr>
              <a:t>organized by Ulysseus European University.</a:t>
            </a:r>
          </a:p>
        </p:txBody>
      </p:sp>
      <p:sp>
        <p:nvSpPr>
          <p:cNvPr id="21" name="BlokTextu 20">
            <a:extLst>
              <a:ext uri="{FF2B5EF4-FFF2-40B4-BE49-F238E27FC236}">
                <a16:creationId xmlns:a16="http://schemas.microsoft.com/office/drawing/2014/main" id="{EA6DA5F7-0DA3-5D94-9912-87627701AFF5}"/>
              </a:ext>
            </a:extLst>
          </p:cNvPr>
          <p:cNvSpPr txBox="1"/>
          <p:nvPr/>
        </p:nvSpPr>
        <p:spPr>
          <a:xfrm>
            <a:off x="5698985" y="1302643"/>
            <a:ext cx="3025134" cy="673839"/>
          </a:xfrm>
          <a:prstGeom prst="rect">
            <a:avLst/>
          </a:prstGeom>
          <a:noFill/>
        </p:spPr>
        <p:txBody>
          <a:bodyPr wrap="square">
            <a:spAutoFit/>
          </a:bodyPr>
          <a:lstStyle/>
          <a:p>
            <a:pPr>
              <a:lnSpc>
                <a:spcPct val="107000"/>
              </a:lnSpc>
              <a:buClr>
                <a:srgbClr val="E55A5A"/>
              </a:buClr>
              <a:buSzPct val="120000"/>
            </a:pPr>
            <a:r>
              <a:rPr lang="en-GB" sz="1200" b="1" kern="100" noProof="0" dirty="0">
                <a:latin typeface="Montserrat" panose="00000500000000000000" pitchFamily="2" charset="-18"/>
                <a:cs typeface="Times New Roman" panose="02020603050405020304" pitchFamily="18" charset="0"/>
              </a:rPr>
              <a:t>Friday, 24 October 2025</a:t>
            </a:r>
          </a:p>
          <a:p>
            <a:pPr>
              <a:lnSpc>
                <a:spcPct val="107000"/>
              </a:lnSpc>
              <a:buClr>
                <a:srgbClr val="E55A5A"/>
              </a:buClr>
              <a:buSzPct val="120000"/>
            </a:pPr>
            <a:r>
              <a:rPr lang="en-GB" sz="1200" kern="100" noProof="0" dirty="0">
                <a:latin typeface="Montserrat" panose="00000500000000000000" pitchFamily="2" charset="-18"/>
                <a:cs typeface="Times New Roman" panose="02020603050405020304" pitchFamily="18" charset="0"/>
              </a:rPr>
              <a:t>Technical University of Košice</a:t>
            </a:r>
          </a:p>
          <a:p>
            <a:pPr>
              <a:lnSpc>
                <a:spcPct val="107000"/>
              </a:lnSpc>
              <a:buClr>
                <a:srgbClr val="E55A5A"/>
              </a:buClr>
              <a:buSzPct val="120000"/>
            </a:pPr>
            <a:r>
              <a:rPr lang="en-GB" sz="1200" kern="100" noProof="0" dirty="0">
                <a:latin typeface="Montserrat" panose="00000500000000000000" pitchFamily="2" charset="-18"/>
                <a:cs typeface="Times New Roman" panose="02020603050405020304" pitchFamily="18" charset="0"/>
              </a:rPr>
              <a:t>University Library</a:t>
            </a:r>
          </a:p>
        </p:txBody>
      </p:sp>
      <p:sp>
        <p:nvSpPr>
          <p:cNvPr id="24" name="BlokTextu 23">
            <a:extLst>
              <a:ext uri="{FF2B5EF4-FFF2-40B4-BE49-F238E27FC236}">
                <a16:creationId xmlns:a16="http://schemas.microsoft.com/office/drawing/2014/main" id="{6946C2EA-A9A7-3AB7-64F2-D686CEA7CF65}"/>
              </a:ext>
            </a:extLst>
          </p:cNvPr>
          <p:cNvSpPr txBox="1"/>
          <p:nvPr/>
        </p:nvSpPr>
        <p:spPr>
          <a:xfrm>
            <a:off x="5797619" y="4930163"/>
            <a:ext cx="3524174" cy="1003480"/>
          </a:xfrm>
          <a:prstGeom prst="rect">
            <a:avLst/>
          </a:prstGeom>
          <a:noFill/>
        </p:spPr>
        <p:txBody>
          <a:bodyPr wrap="square">
            <a:spAutoFit/>
          </a:bodyPr>
          <a:lstStyle/>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Secondary school students from all Ulysseus regions are welcome.</a:t>
            </a:r>
          </a:p>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Event will by in hybrid format.</a:t>
            </a:r>
          </a:p>
          <a:p>
            <a:pPr marL="180975" indent="-180975">
              <a:lnSpc>
                <a:spcPct val="107000"/>
              </a:lnSpc>
              <a:buClr>
                <a:srgbClr val="E55A5A"/>
              </a:buClr>
              <a:buSzPct val="120000"/>
              <a:buFont typeface="Wingdings" panose="05000000000000000000" pitchFamily="2" charset="2"/>
              <a:buChar char="§"/>
            </a:pPr>
            <a:r>
              <a:rPr lang="en-GB" sz="1100" b="1" noProof="0" dirty="0">
                <a:latin typeface="Montserrat" panose="00000500000000000000" pitchFamily="2" charset="-18"/>
                <a:hlinkClick r:id="rId3"/>
              </a:rPr>
              <a:t>Registration Form</a:t>
            </a:r>
            <a:endParaRPr lang="en-GB" sz="1100" b="1" noProof="0" dirty="0">
              <a:latin typeface="Montserrat" panose="00000500000000000000" pitchFamily="2" charset="-18"/>
            </a:endParaRPr>
          </a:p>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Register until 30 September 2025</a:t>
            </a:r>
            <a:endParaRPr lang="en-GB" sz="1100" noProof="0" dirty="0"/>
          </a:p>
        </p:txBody>
      </p:sp>
      <p:sp>
        <p:nvSpPr>
          <p:cNvPr id="22" name="BlokTextu 21">
            <a:extLst>
              <a:ext uri="{FF2B5EF4-FFF2-40B4-BE49-F238E27FC236}">
                <a16:creationId xmlns:a16="http://schemas.microsoft.com/office/drawing/2014/main" id="{1C672E1D-724E-609F-B3DC-9E0495216839}"/>
              </a:ext>
            </a:extLst>
          </p:cNvPr>
          <p:cNvSpPr txBox="1"/>
          <p:nvPr/>
        </p:nvSpPr>
        <p:spPr>
          <a:xfrm>
            <a:off x="2770158" y="6349471"/>
            <a:ext cx="1158879" cy="385066"/>
          </a:xfrm>
          <a:prstGeom prst="snip1Rect">
            <a:avLst/>
          </a:prstGeom>
          <a:solidFill>
            <a:srgbClr val="00A8A9"/>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Webpage</a:t>
            </a:r>
            <a:endParaRPr lang="en-GB" sz="1600" b="0" noProof="0" dirty="0"/>
          </a:p>
        </p:txBody>
      </p:sp>
      <p:sp>
        <p:nvSpPr>
          <p:cNvPr id="23" name="BlokTextu 22">
            <a:extLst>
              <a:ext uri="{FF2B5EF4-FFF2-40B4-BE49-F238E27FC236}">
                <a16:creationId xmlns:a16="http://schemas.microsoft.com/office/drawing/2014/main" id="{423FA4C3-0B58-01AF-0981-6C75BF5B0087}"/>
              </a:ext>
            </a:extLst>
          </p:cNvPr>
          <p:cNvSpPr txBox="1"/>
          <p:nvPr/>
        </p:nvSpPr>
        <p:spPr>
          <a:xfrm>
            <a:off x="3929037" y="6334255"/>
            <a:ext cx="3957456" cy="415498"/>
          </a:xfrm>
          <a:prstGeom prst="rect">
            <a:avLst/>
          </a:prstGeom>
          <a:noFill/>
        </p:spPr>
        <p:txBody>
          <a:bodyPr wrap="square">
            <a:spAutoFit/>
          </a:bodyPr>
          <a:lstStyle/>
          <a:p>
            <a:r>
              <a:rPr lang="en-GB" sz="1050" noProof="0" dirty="0">
                <a:latin typeface="Montserrat" panose="00000500000000000000" pitchFamily="2" charset="-18"/>
                <a:hlinkClick r:id="rId4"/>
              </a:rPr>
              <a:t>https://ulysseus.eu/events/ulysseus-european-university-a-new-way-to-experience-university-life/</a:t>
            </a:r>
            <a:endParaRPr lang="en-GB" sz="1050" noProof="0" dirty="0">
              <a:latin typeface="Montserrat" panose="00000500000000000000" pitchFamily="2" charset="-18"/>
            </a:endParaRPr>
          </a:p>
        </p:txBody>
      </p:sp>
      <p:sp>
        <p:nvSpPr>
          <p:cNvPr id="25" name="BlokTextu 24">
            <a:extLst>
              <a:ext uri="{FF2B5EF4-FFF2-40B4-BE49-F238E27FC236}">
                <a16:creationId xmlns:a16="http://schemas.microsoft.com/office/drawing/2014/main" id="{4C588273-7B24-51DB-BACA-1A2F742A71E0}"/>
              </a:ext>
            </a:extLst>
          </p:cNvPr>
          <p:cNvSpPr txBox="1"/>
          <p:nvPr/>
        </p:nvSpPr>
        <p:spPr>
          <a:xfrm>
            <a:off x="7853387" y="6349471"/>
            <a:ext cx="1158879" cy="385066"/>
          </a:xfrm>
          <a:prstGeom prst="snip1Rect">
            <a:avLst/>
          </a:prstGeom>
          <a:solidFill>
            <a:srgbClr val="00A8A9"/>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Contact</a:t>
            </a:r>
            <a:endParaRPr lang="en-GB" sz="1600" b="0" noProof="0" dirty="0"/>
          </a:p>
        </p:txBody>
      </p:sp>
      <p:sp>
        <p:nvSpPr>
          <p:cNvPr id="26" name="BlokTextu 25">
            <a:extLst>
              <a:ext uri="{FF2B5EF4-FFF2-40B4-BE49-F238E27FC236}">
                <a16:creationId xmlns:a16="http://schemas.microsoft.com/office/drawing/2014/main" id="{EF3BCC4B-B5F2-8253-D08F-9CE43A05BF6E}"/>
              </a:ext>
            </a:extLst>
          </p:cNvPr>
          <p:cNvSpPr txBox="1"/>
          <p:nvPr/>
        </p:nvSpPr>
        <p:spPr>
          <a:xfrm>
            <a:off x="9012266" y="6334255"/>
            <a:ext cx="2111025" cy="415498"/>
          </a:xfrm>
          <a:prstGeom prst="rect">
            <a:avLst/>
          </a:prstGeom>
          <a:noFill/>
        </p:spPr>
        <p:txBody>
          <a:bodyPr wrap="square">
            <a:spAutoFit/>
          </a:bodyPr>
          <a:lstStyle/>
          <a:p>
            <a:r>
              <a:rPr lang="en-GB" sz="1050" noProof="0" dirty="0">
                <a:latin typeface="Montserrat" panose="00000500000000000000" pitchFamily="2" charset="-18"/>
              </a:rPr>
              <a:t>Peter Tóth (TUKE)</a:t>
            </a:r>
          </a:p>
          <a:p>
            <a:r>
              <a:rPr lang="en-GB" sz="1050" noProof="0" dirty="0">
                <a:latin typeface="Montserrat" panose="00000500000000000000" pitchFamily="2" charset="-18"/>
                <a:hlinkClick r:id="rId5"/>
              </a:rPr>
              <a:t>uyes@ulysseus.eu</a:t>
            </a:r>
            <a:endParaRPr lang="en-GB" sz="1050" noProof="0" dirty="0">
              <a:latin typeface="Montserrat" panose="00000500000000000000" pitchFamily="2" charset="-18"/>
            </a:endParaRPr>
          </a:p>
        </p:txBody>
      </p:sp>
      <p:sp>
        <p:nvSpPr>
          <p:cNvPr id="27" name="BlokTextu 26">
            <a:extLst>
              <a:ext uri="{FF2B5EF4-FFF2-40B4-BE49-F238E27FC236}">
                <a16:creationId xmlns:a16="http://schemas.microsoft.com/office/drawing/2014/main" id="{16ADE409-A5CF-D1F3-90D0-44BF774A4A32}"/>
              </a:ext>
            </a:extLst>
          </p:cNvPr>
          <p:cNvSpPr txBox="1"/>
          <p:nvPr/>
        </p:nvSpPr>
        <p:spPr>
          <a:xfrm>
            <a:off x="9281165" y="838258"/>
            <a:ext cx="2537556" cy="617839"/>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Ulysseus Young Explorers in Science</a:t>
            </a:r>
          </a:p>
        </p:txBody>
      </p:sp>
      <p:sp>
        <p:nvSpPr>
          <p:cNvPr id="30" name="BlokTextu 29">
            <a:extLst>
              <a:ext uri="{FF2B5EF4-FFF2-40B4-BE49-F238E27FC236}">
                <a16:creationId xmlns:a16="http://schemas.microsoft.com/office/drawing/2014/main" id="{3BBA87A6-7832-E612-29AA-B96E8A3C4F37}"/>
              </a:ext>
            </a:extLst>
          </p:cNvPr>
          <p:cNvSpPr txBox="1"/>
          <p:nvPr/>
        </p:nvSpPr>
        <p:spPr>
          <a:xfrm>
            <a:off x="5797617" y="2037662"/>
            <a:ext cx="2527200" cy="396000"/>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Programme</a:t>
            </a:r>
          </a:p>
        </p:txBody>
      </p:sp>
      <p:sp>
        <p:nvSpPr>
          <p:cNvPr id="31" name="BlokTextu 30">
            <a:extLst>
              <a:ext uri="{FF2B5EF4-FFF2-40B4-BE49-F238E27FC236}">
                <a16:creationId xmlns:a16="http://schemas.microsoft.com/office/drawing/2014/main" id="{FFED9689-534A-E38B-4F4C-B10E8C807F93}"/>
              </a:ext>
            </a:extLst>
          </p:cNvPr>
          <p:cNvSpPr txBox="1"/>
          <p:nvPr/>
        </p:nvSpPr>
        <p:spPr>
          <a:xfrm>
            <a:off x="5760730" y="2486750"/>
            <a:ext cx="3251536" cy="1712135"/>
          </a:xfrm>
          <a:prstGeom prst="rect">
            <a:avLst/>
          </a:prstGeom>
          <a:noFill/>
        </p:spPr>
        <p:txBody>
          <a:bodyPr wrap="square">
            <a:spAutoFit/>
          </a:bodyPr>
          <a:lstStyle/>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09:00 – 09:30 </a:t>
            </a:r>
            <a:r>
              <a:rPr lang="en-GB" sz="1100" b="1" noProof="0" dirty="0">
                <a:latin typeface="Montserrat" panose="00000500000000000000" pitchFamily="2" charset="-18"/>
              </a:rPr>
              <a:t>Opening &amp; Introduction </a:t>
            </a:r>
            <a:br>
              <a:rPr lang="en-GB" sz="1100" b="1" noProof="0" dirty="0">
                <a:latin typeface="Montserrat" panose="00000500000000000000" pitchFamily="2" charset="-18"/>
              </a:rPr>
            </a:br>
            <a:r>
              <a:rPr lang="en-GB" sz="1100" b="1" noProof="0" dirty="0">
                <a:latin typeface="Montserrat" panose="00000500000000000000" pitchFamily="2" charset="-18"/>
              </a:rPr>
              <a:t>to Ulysseus European University</a:t>
            </a:r>
          </a:p>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09:30 – 10:00 </a:t>
            </a:r>
            <a:r>
              <a:rPr lang="en-GB" sz="1100" b="1" noProof="0" dirty="0">
                <a:latin typeface="Montserrat" panose="00000500000000000000" pitchFamily="2" charset="-18"/>
              </a:rPr>
              <a:t>Ulysseus Young Explorers </a:t>
            </a:r>
            <a:br>
              <a:rPr lang="en-GB" sz="1100" b="1" noProof="0" dirty="0">
                <a:latin typeface="Montserrat" panose="00000500000000000000" pitchFamily="2" charset="-18"/>
              </a:rPr>
            </a:br>
            <a:r>
              <a:rPr lang="en-GB" sz="1100" b="1" noProof="0" dirty="0">
                <a:latin typeface="Montserrat" panose="00000500000000000000" pitchFamily="2" charset="-18"/>
              </a:rPr>
              <a:t>in Science – Launching Journal</a:t>
            </a:r>
          </a:p>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10:00 – 10:15 Coffee Break</a:t>
            </a:r>
          </a:p>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10:15 – 11:00 </a:t>
            </a:r>
            <a:r>
              <a:rPr lang="en-GB" sz="1100" b="1" noProof="0" dirty="0">
                <a:latin typeface="Montserrat" panose="00000500000000000000" pitchFamily="2" charset="-18"/>
              </a:rPr>
              <a:t>Introduction to Research </a:t>
            </a:r>
            <a:br>
              <a:rPr lang="en-GB" sz="1100" b="1" noProof="0" dirty="0">
                <a:latin typeface="Montserrat" panose="00000500000000000000" pitchFamily="2" charset="-18"/>
              </a:rPr>
            </a:br>
            <a:r>
              <a:rPr lang="en-GB" sz="1100" b="1" noProof="0" dirty="0">
                <a:latin typeface="Montserrat" panose="00000500000000000000" pitchFamily="2" charset="-18"/>
              </a:rPr>
              <a:t>&amp; Academic Writing</a:t>
            </a:r>
          </a:p>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11:00 – 12:00 </a:t>
            </a:r>
            <a:r>
              <a:rPr lang="en-GB" sz="1100" b="1" noProof="0" dirty="0">
                <a:latin typeface="Montserrat" panose="00000500000000000000" pitchFamily="2" charset="-18"/>
              </a:rPr>
              <a:t>Next Generation Innovators: A Showcase of Talent</a:t>
            </a:r>
          </a:p>
        </p:txBody>
      </p:sp>
      <p:sp>
        <p:nvSpPr>
          <p:cNvPr id="4" name="BlokTextu 3">
            <a:extLst>
              <a:ext uri="{FF2B5EF4-FFF2-40B4-BE49-F238E27FC236}">
                <a16:creationId xmlns:a16="http://schemas.microsoft.com/office/drawing/2014/main" id="{92F2A92B-2E9E-7B30-1643-90E01B8C8346}"/>
              </a:ext>
            </a:extLst>
          </p:cNvPr>
          <p:cNvSpPr txBox="1"/>
          <p:nvPr/>
        </p:nvSpPr>
        <p:spPr>
          <a:xfrm>
            <a:off x="496632" y="3721894"/>
            <a:ext cx="5067131" cy="2539285"/>
          </a:xfrm>
          <a:prstGeom prst="rect">
            <a:avLst/>
          </a:prstGeom>
          <a:noFill/>
        </p:spPr>
        <p:txBody>
          <a:bodyPr wrap="square">
            <a:spAutoFit/>
          </a:bodyPr>
          <a:lstStyle/>
          <a:p>
            <a:pPr>
              <a:lnSpc>
                <a:spcPct val="107000"/>
              </a:lnSpc>
              <a:spcAft>
                <a:spcPts val="800"/>
              </a:spcAft>
              <a:buNone/>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The main goal of the event is the presentation of a newly established scientific journal tailored specifically for secondary school students – UYES (Ulysseus Young Explorers in Science). The event will officially launch its first call for papers, offering students a unique opportunity to share their ideas and research with a wider academic audience.</a:t>
            </a:r>
          </a:p>
          <a:p>
            <a:pPr>
              <a:lnSpc>
                <a:spcPct val="107000"/>
              </a:lnSpc>
              <a:spcAft>
                <a:spcPts val="800"/>
              </a:spcAft>
              <a:buNone/>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The programme includes an introduction to the fundamentals of research and academic writing. Students will also hear from young researchers and successful startup founders who will share their personal experiences of transforming ideas into impactful scientific or entrepreneurial ventures. Beyond its educational dimension, the event encourages participants to think critically, communicate effectively, and imagine their future roles in shaping society through knowledge and innovation.</a:t>
            </a:r>
          </a:p>
        </p:txBody>
      </p:sp>
      <p:pic>
        <p:nvPicPr>
          <p:cNvPr id="5" name="Obrázok 4">
            <a:extLst>
              <a:ext uri="{FF2B5EF4-FFF2-40B4-BE49-F238E27FC236}">
                <a16:creationId xmlns:a16="http://schemas.microsoft.com/office/drawing/2014/main" id="{EA95238E-C022-2864-6E7E-129DD8AA21F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8774" y="838625"/>
            <a:ext cx="5024989" cy="2826135"/>
          </a:xfrm>
          <a:prstGeom prst="rect">
            <a:avLst/>
          </a:prstGeom>
        </p:spPr>
      </p:pic>
    </p:spTree>
    <p:extLst>
      <p:ext uri="{BB962C8B-B14F-4D97-AF65-F5344CB8AC3E}">
        <p14:creationId xmlns:p14="http://schemas.microsoft.com/office/powerpoint/2010/main" val="3081489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p26"/>
          <p:cNvSpPr txBox="1">
            <a:spLocks noGrp="1"/>
          </p:cNvSpPr>
          <p:nvPr>
            <p:ph type="title" idx="4294967295"/>
          </p:nvPr>
        </p:nvSpPr>
        <p:spPr>
          <a:xfrm>
            <a:off x="1024626" y="596650"/>
            <a:ext cx="7731900" cy="29586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GB" sz="9600" noProof="0" dirty="0"/>
              <a:t>Thank you</a:t>
            </a:r>
          </a:p>
        </p:txBody>
      </p:sp>
      <p:sp>
        <p:nvSpPr>
          <p:cNvPr id="208" name="Google Shape;208;p26"/>
          <p:cNvSpPr/>
          <p:nvPr/>
        </p:nvSpPr>
        <p:spPr>
          <a:xfrm>
            <a:off x="1095925" y="1169975"/>
            <a:ext cx="1975800" cy="76500"/>
          </a:xfrm>
          <a:prstGeom prst="rect">
            <a:avLst/>
          </a:prstGeom>
          <a:solidFill>
            <a:srgbClr val="DF3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Arial"/>
              <a:ea typeface="Arial"/>
              <a:cs typeface="Arial"/>
              <a:sym typeface="Arial"/>
            </a:endParaRPr>
          </a:p>
        </p:txBody>
      </p:sp>
      <p:sp>
        <p:nvSpPr>
          <p:cNvPr id="209" name="Google Shape;209;p26"/>
          <p:cNvSpPr/>
          <p:nvPr/>
        </p:nvSpPr>
        <p:spPr>
          <a:xfrm>
            <a:off x="7704139" y="5678150"/>
            <a:ext cx="3982200" cy="58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noProof="0" dirty="0"/>
          </a:p>
        </p:txBody>
      </p:sp>
      <p:pic>
        <p:nvPicPr>
          <p:cNvPr id="4" name="Picture 3">
            <a:extLst>
              <a:ext uri="{FF2B5EF4-FFF2-40B4-BE49-F238E27FC236}">
                <a16:creationId xmlns:a16="http://schemas.microsoft.com/office/drawing/2014/main" id="{62E7A1BF-FCE8-012D-0CC7-7EDEB9FAEA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78" y="4563989"/>
            <a:ext cx="12192000" cy="1076411"/>
          </a:xfrm>
          <a:prstGeom prst="rect">
            <a:avLst/>
          </a:prstGeom>
        </p:spPr>
      </p:pic>
      <p:sp>
        <p:nvSpPr>
          <p:cNvPr id="5" name="Google Shape;210;p26">
            <a:extLst>
              <a:ext uri="{FF2B5EF4-FFF2-40B4-BE49-F238E27FC236}">
                <a16:creationId xmlns:a16="http://schemas.microsoft.com/office/drawing/2014/main" id="{3320DB48-5E34-439C-8065-EB633CBC04A3}"/>
              </a:ext>
            </a:extLst>
          </p:cNvPr>
          <p:cNvSpPr txBox="1"/>
          <p:nvPr/>
        </p:nvSpPr>
        <p:spPr>
          <a:xfrm>
            <a:off x="8618764" y="3389567"/>
            <a:ext cx="3067575" cy="645275"/>
          </a:xfrm>
          <a:prstGeom prst="rect">
            <a:avLst/>
          </a:prstGeom>
          <a:noFill/>
          <a:ln>
            <a:noFill/>
          </a:ln>
        </p:spPr>
        <p:txBody>
          <a:bodyPr spcFirstLastPara="1" wrap="square" lIns="91425" tIns="91425" rIns="91425" bIns="91425" anchor="t" anchorCtr="0">
            <a:spAutoFit/>
          </a:bodyPr>
          <a:lstStyle/>
          <a:p>
            <a:pPr>
              <a:lnSpc>
                <a:spcPct val="90000"/>
              </a:lnSpc>
              <a:spcBef>
                <a:spcPts val="1000"/>
              </a:spcBef>
            </a:pPr>
            <a:r>
              <a:rPr lang="en-GB" sz="600" i="1" noProof="0" dirty="0">
                <a:solidFill>
                  <a:schemeClr val="dk1"/>
                </a:solidFill>
                <a:latin typeface="Montserrat"/>
                <a:ea typeface="Montserrat"/>
                <a:cs typeface="Montserrat"/>
                <a:sym typeface="Montserrat"/>
              </a:rPr>
              <a:t>The Ulysseus Action has received funding from the European Union under the grant agreement No 101124733. The views and opinions expressed in this communication are the sole responsibility of the authors and do not necessarily reflect the views of the European Commission</a:t>
            </a:r>
          </a:p>
        </p:txBody>
      </p:sp>
      <p:sp>
        <p:nvSpPr>
          <p:cNvPr id="3" name="BlokTextu 2">
            <a:extLst>
              <a:ext uri="{FF2B5EF4-FFF2-40B4-BE49-F238E27FC236}">
                <a16:creationId xmlns:a16="http://schemas.microsoft.com/office/drawing/2014/main" id="{2FB1C01E-6A9C-2DB0-8EA9-90BA30DD00D2}"/>
              </a:ext>
            </a:extLst>
          </p:cNvPr>
          <p:cNvSpPr txBox="1"/>
          <p:nvPr/>
        </p:nvSpPr>
        <p:spPr>
          <a:xfrm>
            <a:off x="1024626" y="3429000"/>
            <a:ext cx="6100762" cy="923330"/>
          </a:xfrm>
          <a:prstGeom prst="rect">
            <a:avLst/>
          </a:prstGeom>
          <a:noFill/>
        </p:spPr>
        <p:txBody>
          <a:bodyPr wrap="square">
            <a:spAutoFit/>
          </a:bodyPr>
          <a:lstStyle/>
          <a:p>
            <a:pPr algn="l" fontAlgn="ctr"/>
            <a:r>
              <a:rPr lang="en-GB" sz="1800" i="0" u="none" strike="noStrike" noProof="0" dirty="0">
                <a:solidFill>
                  <a:srgbClr val="000000"/>
                </a:solidFill>
                <a:effectLst/>
                <a:latin typeface="Montserrat" panose="00000500000000000000" pitchFamily="2" charset="-18"/>
              </a:rPr>
              <a:t>Main Contact:</a:t>
            </a:r>
          </a:p>
          <a:p>
            <a:pPr algn="l" fontAlgn="ctr"/>
            <a:r>
              <a:rPr lang="en-GB" sz="1800" noProof="0" dirty="0">
                <a:latin typeface="Montserrat" panose="00000500000000000000" pitchFamily="2" charset="-18"/>
              </a:rPr>
              <a:t>Viliam Fedák (Project Manager TUKE)</a:t>
            </a:r>
          </a:p>
          <a:p>
            <a:pPr algn="l" fontAlgn="ctr"/>
            <a:r>
              <a:rPr lang="en-GB" sz="1800" i="0" u="none" strike="noStrike" noProof="0" dirty="0">
                <a:solidFill>
                  <a:srgbClr val="000000"/>
                </a:solidFill>
                <a:effectLst/>
                <a:latin typeface="Montserrat" panose="00000500000000000000" pitchFamily="2" charset="-18"/>
                <a:hlinkClick r:id="rId4"/>
              </a:rPr>
              <a:t>ulysseus@tuke.sk</a:t>
            </a:r>
            <a:endParaRPr lang="en-GB" sz="1800" i="0" u="none" strike="noStrike" noProof="0" dirty="0">
              <a:solidFill>
                <a:srgbClr val="000000"/>
              </a:solidFill>
              <a:effectLst/>
              <a:latin typeface="Montserrat" panose="00000500000000000000" pitchFamily="2" charset="-1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EEA3B-91B1-8A14-4069-80276169E6A5}"/>
            </a:ext>
          </a:extLst>
        </p:cNvPr>
        <p:cNvGrpSpPr/>
        <p:nvPr/>
      </p:nvGrpSpPr>
      <p:grpSpPr>
        <a:xfrm>
          <a:off x="0" y="0"/>
          <a:ext cx="0" cy="0"/>
          <a:chOff x="0" y="0"/>
          <a:chExt cx="0" cy="0"/>
        </a:xfrm>
      </p:grpSpPr>
      <p:sp>
        <p:nvSpPr>
          <p:cNvPr id="10" name="Nadpis 1">
            <a:extLst>
              <a:ext uri="{FF2B5EF4-FFF2-40B4-BE49-F238E27FC236}">
                <a16:creationId xmlns:a16="http://schemas.microsoft.com/office/drawing/2014/main" id="{76BDEEF5-573F-CEC0-A60F-7D15039702F7}"/>
              </a:ext>
            </a:extLst>
          </p:cNvPr>
          <p:cNvSpPr>
            <a:spLocks noGrp="1"/>
          </p:cNvSpPr>
          <p:nvPr>
            <p:ph type="title"/>
          </p:nvPr>
        </p:nvSpPr>
        <p:spPr>
          <a:xfrm>
            <a:off x="538774" y="171526"/>
            <a:ext cx="8616655" cy="385066"/>
          </a:xfrm>
        </p:spPr>
        <p:txBody>
          <a:bodyPr/>
          <a:lstStyle/>
          <a:p>
            <a:r>
              <a:rPr lang="en-GB" noProof="0" dirty="0"/>
              <a:t>Ulysseus Košice Week</a:t>
            </a:r>
          </a:p>
        </p:txBody>
      </p:sp>
      <p:sp>
        <p:nvSpPr>
          <p:cNvPr id="11" name="vyučujúci z min. 2 partnerských inštitúcií spolupracujú na nimi vyučovanom podobnom predmete a spájajú študentov vo virtuálnom priestore…">
            <a:extLst>
              <a:ext uri="{FF2B5EF4-FFF2-40B4-BE49-F238E27FC236}">
                <a16:creationId xmlns:a16="http://schemas.microsoft.com/office/drawing/2014/main" id="{076679AC-05DA-79EE-BF5E-0880B32F8A85}"/>
              </a:ext>
            </a:extLst>
          </p:cNvPr>
          <p:cNvSpPr txBox="1"/>
          <p:nvPr/>
        </p:nvSpPr>
        <p:spPr>
          <a:xfrm>
            <a:off x="477815" y="4309290"/>
            <a:ext cx="4783997" cy="1492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p>
            <a:pPr>
              <a:lnSpc>
                <a:spcPct val="124000"/>
              </a:lnSpc>
              <a:buClr>
                <a:srgbClr val="E55A5A"/>
              </a:buClr>
              <a:buSzPct val="130000"/>
            </a:pPr>
            <a:r>
              <a:rPr lang="en-GB" sz="1800" b="1" noProof="0" dirty="0">
                <a:solidFill>
                  <a:srgbClr val="E55A5A"/>
                </a:solidFill>
                <a:uFill>
                  <a:solidFill>
                    <a:srgbClr val="000000"/>
                  </a:solidFill>
                </a:uFill>
                <a:latin typeface="Montserrat" panose="00000500000000000000" pitchFamily="2" charset="-18"/>
              </a:rPr>
              <a:t>Format</a:t>
            </a:r>
          </a:p>
          <a:p>
            <a:pPr marL="180975" lvl="0" indent="-180975">
              <a:lnSpc>
                <a:spcPct val="124000"/>
              </a:lnSpc>
              <a:buClr>
                <a:srgbClr val="E55A5A"/>
              </a:buClr>
              <a:buSzPct val="130000"/>
              <a:buFont typeface="Wingdings" panose="05000000000000000000" pitchFamily="2" charset="2"/>
              <a:buChar char="§"/>
            </a:pPr>
            <a:r>
              <a:rPr lang="en-GB" noProof="0" dirty="0">
                <a:uFill>
                  <a:solidFill>
                    <a:srgbClr val="000000"/>
                  </a:solidFill>
                </a:uFill>
                <a:latin typeface="Montserrat"/>
              </a:rPr>
              <a:t>Organise in back-to-back format as </a:t>
            </a:r>
            <a:r>
              <a:rPr lang="en-GB" b="1" noProof="0" dirty="0">
                <a:uFill>
                  <a:solidFill>
                    <a:srgbClr val="000000"/>
                  </a:solidFill>
                </a:uFill>
                <a:latin typeface="Montserrat"/>
              </a:rPr>
              <a:t>Ulysseus Košice Week</a:t>
            </a:r>
          </a:p>
          <a:p>
            <a:pPr marL="180975" indent="-180975">
              <a:lnSpc>
                <a:spcPct val="124000"/>
              </a:lnSpc>
              <a:buClr>
                <a:srgbClr val="E55A5A"/>
              </a:buClr>
              <a:buSzPct val="130000"/>
              <a:buFont typeface="Wingdings" panose="05000000000000000000" pitchFamily="2" charset="2"/>
              <a:buChar char="§"/>
            </a:pPr>
            <a:r>
              <a:rPr lang="en-GB" b="1" noProof="0" dirty="0">
                <a:solidFill>
                  <a:srgbClr val="000000"/>
                </a:solidFill>
                <a:effectLst/>
                <a:uFill>
                  <a:solidFill>
                    <a:srgbClr val="000000"/>
                  </a:solidFill>
                </a:uFill>
                <a:latin typeface="Montserrat"/>
                <a:ea typeface="Montserrat" panose="00000500000000000000" pitchFamily="2" charset="-18"/>
                <a:cs typeface="Montserrat" panose="00000500000000000000" pitchFamily="2" charset="-18"/>
              </a:rPr>
              <a:t>P</a:t>
            </a:r>
            <a:r>
              <a:rPr lang="en-GB" b="1" noProof="0" dirty="0">
                <a:uFill>
                  <a:solidFill>
                    <a:srgbClr val="000000"/>
                  </a:solidFill>
                </a:uFill>
                <a:latin typeface="Montserrat"/>
              </a:rPr>
              <a:t>hysical </a:t>
            </a:r>
            <a:r>
              <a:rPr lang="en-GB" noProof="0" dirty="0">
                <a:uFill>
                  <a:solidFill>
                    <a:srgbClr val="000000"/>
                  </a:solidFill>
                </a:uFill>
                <a:latin typeface="Montserrat"/>
              </a:rPr>
              <a:t>events (on-site attendance)</a:t>
            </a:r>
          </a:p>
          <a:p>
            <a:pPr marL="180975" indent="-180975">
              <a:lnSpc>
                <a:spcPct val="124000"/>
              </a:lnSpc>
              <a:buClr>
                <a:srgbClr val="E55A5A"/>
              </a:buClr>
              <a:buSzPct val="130000"/>
              <a:buFont typeface="Wingdings" panose="05000000000000000000" pitchFamily="2" charset="2"/>
              <a:buChar char="§"/>
            </a:pPr>
            <a:r>
              <a:rPr lang="en-GB" noProof="0" dirty="0">
                <a:uFill>
                  <a:solidFill>
                    <a:srgbClr val="000000"/>
                  </a:solidFill>
                </a:uFill>
                <a:latin typeface="Montserrat"/>
              </a:rPr>
              <a:t>Some events </a:t>
            </a:r>
            <a:r>
              <a:rPr lang="en-GB" b="1" noProof="0" dirty="0">
                <a:uFill>
                  <a:solidFill>
                    <a:srgbClr val="000000"/>
                  </a:solidFill>
                </a:uFill>
                <a:latin typeface="Montserrat"/>
              </a:rPr>
              <a:t>hybrid</a:t>
            </a:r>
          </a:p>
        </p:txBody>
      </p:sp>
      <p:sp>
        <p:nvSpPr>
          <p:cNvPr id="12" name="vyučujúci z min. 2 partnerských inštitúcií spolupracujú na nimi vyučovanom podobnom predmete a spájajú študentov vo virtuálnom priestore…">
            <a:extLst>
              <a:ext uri="{FF2B5EF4-FFF2-40B4-BE49-F238E27FC236}">
                <a16:creationId xmlns:a16="http://schemas.microsoft.com/office/drawing/2014/main" id="{F1A8BF36-2EEB-9B3F-6B31-6B20C9B7CC78}"/>
              </a:ext>
            </a:extLst>
          </p:cNvPr>
          <p:cNvSpPr txBox="1"/>
          <p:nvPr/>
        </p:nvSpPr>
        <p:spPr>
          <a:xfrm>
            <a:off x="5910464" y="1099058"/>
            <a:ext cx="6207742" cy="2026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nSpc>
                <a:spcPct val="124000"/>
              </a:lnSpc>
              <a:buClr>
                <a:srgbClr val="E55A5A"/>
              </a:buClr>
              <a:buSzPct val="130000"/>
            </a:pPr>
            <a:r>
              <a:rPr lang="en-GB" sz="1800" b="1" noProof="0" dirty="0">
                <a:solidFill>
                  <a:srgbClr val="E55A5A"/>
                </a:solidFill>
                <a:uFill>
                  <a:solidFill>
                    <a:srgbClr val="000000"/>
                  </a:solidFill>
                </a:uFill>
                <a:latin typeface="Montserrat" panose="00000500000000000000" pitchFamily="2" charset="-18"/>
              </a:rPr>
              <a:t>Target Groups</a:t>
            </a:r>
          </a:p>
          <a:p>
            <a:pPr marL="180975" indent="-180975">
              <a:lnSpc>
                <a:spcPct val="124000"/>
              </a:lnSpc>
              <a:buClr>
                <a:srgbClr val="E55A5A"/>
              </a:buClr>
              <a:buSzPct val="130000"/>
              <a:buFont typeface="Wingdings" panose="05000000000000000000" pitchFamily="2" charset="2"/>
              <a:buChar char="§"/>
            </a:pPr>
            <a:r>
              <a:rPr lang="en-GB" noProof="0" dirty="0">
                <a:uFill>
                  <a:solidFill>
                    <a:srgbClr val="000000"/>
                  </a:solidFill>
                </a:uFill>
                <a:latin typeface="Montserrat" panose="00000500000000000000" pitchFamily="2" charset="-18"/>
              </a:rPr>
              <a:t>Rectors, vice-rectors, university management</a:t>
            </a:r>
          </a:p>
          <a:p>
            <a:pPr marL="180975" indent="-180975">
              <a:lnSpc>
                <a:spcPct val="124000"/>
              </a:lnSpc>
              <a:buClr>
                <a:srgbClr val="E55A5A"/>
              </a:buClr>
              <a:buSzPct val="130000"/>
              <a:buFont typeface="Wingdings" panose="05000000000000000000" pitchFamily="2" charset="2"/>
              <a:buChar char="§"/>
            </a:pPr>
            <a:r>
              <a:rPr lang="en-GB" noProof="0" dirty="0">
                <a:uFill>
                  <a:solidFill>
                    <a:srgbClr val="000000"/>
                  </a:solidFill>
                </a:uFill>
                <a:latin typeface="Montserrat" panose="00000500000000000000" pitchFamily="2" charset="-18"/>
              </a:rPr>
              <a:t>Ulysseus staff (project team)</a:t>
            </a:r>
          </a:p>
          <a:p>
            <a:pPr marL="180975" indent="-180975">
              <a:lnSpc>
                <a:spcPct val="124000"/>
              </a:lnSpc>
              <a:buClr>
                <a:srgbClr val="E55A5A"/>
              </a:buClr>
              <a:buSzPct val="130000"/>
              <a:buFont typeface="Wingdings" panose="05000000000000000000" pitchFamily="2" charset="2"/>
              <a:buChar char="§"/>
            </a:pPr>
            <a:r>
              <a:rPr lang="en-GB" noProof="0" dirty="0">
                <a:uFill>
                  <a:solidFill>
                    <a:srgbClr val="000000"/>
                  </a:solidFill>
                </a:uFill>
                <a:latin typeface="Montserrat" panose="00000500000000000000" pitchFamily="2" charset="-18"/>
              </a:rPr>
              <a:t>Staff from Ulysseus partner universities (other than Ulysseus staff)</a:t>
            </a:r>
          </a:p>
          <a:p>
            <a:pPr marL="180975" indent="-180975">
              <a:lnSpc>
                <a:spcPct val="124000"/>
              </a:lnSpc>
              <a:buClr>
                <a:srgbClr val="E55A5A"/>
              </a:buClr>
              <a:buSzPct val="130000"/>
              <a:buFont typeface="Wingdings" panose="05000000000000000000" pitchFamily="2" charset="2"/>
              <a:buChar char="§"/>
            </a:pPr>
            <a:r>
              <a:rPr lang="en-GB" noProof="0" dirty="0">
                <a:uFill>
                  <a:solidFill>
                    <a:srgbClr val="000000"/>
                  </a:solidFill>
                </a:uFill>
                <a:latin typeface="Montserrat" panose="00000500000000000000" pitchFamily="2" charset="-18"/>
              </a:rPr>
              <a:t>University students (UlySA), secondary school students</a:t>
            </a:r>
          </a:p>
          <a:p>
            <a:pPr marL="180975" indent="-180975">
              <a:lnSpc>
                <a:spcPct val="124000"/>
              </a:lnSpc>
              <a:buClr>
                <a:srgbClr val="E55A5A"/>
              </a:buClr>
              <a:buSzPct val="130000"/>
              <a:buFont typeface="Wingdings" panose="05000000000000000000" pitchFamily="2" charset="2"/>
              <a:buChar char="§"/>
            </a:pPr>
            <a:r>
              <a:rPr lang="en-GB" noProof="0" dirty="0">
                <a:uFill>
                  <a:solidFill>
                    <a:srgbClr val="000000"/>
                  </a:solidFill>
                </a:uFill>
                <a:latin typeface="Montserrat" panose="00000500000000000000" pitchFamily="2" charset="-18"/>
              </a:rPr>
              <a:t>Associated Partners, Strategic Partners, stakeholders</a:t>
            </a:r>
          </a:p>
          <a:p>
            <a:pPr marL="180975" indent="-180975">
              <a:lnSpc>
                <a:spcPct val="124000"/>
              </a:lnSpc>
              <a:buClr>
                <a:srgbClr val="E55A5A"/>
              </a:buClr>
              <a:buSzPct val="130000"/>
              <a:buFont typeface="Wingdings" panose="05000000000000000000" pitchFamily="2" charset="2"/>
              <a:buChar char="§"/>
            </a:pPr>
            <a:r>
              <a:rPr lang="en-GB" noProof="0" dirty="0">
                <a:uFill>
                  <a:solidFill>
                    <a:srgbClr val="000000"/>
                  </a:solidFill>
                </a:uFill>
                <a:latin typeface="Montserrat" panose="00000500000000000000" pitchFamily="2" charset="-18"/>
              </a:rPr>
              <a:t>Public</a:t>
            </a:r>
          </a:p>
        </p:txBody>
      </p:sp>
      <p:sp>
        <p:nvSpPr>
          <p:cNvPr id="13" name="vyučujúci z min. 2 partnerských inštitúcií spolupracujú na nimi vyučovanom podobnom predmete a spájajú študentov vo virtuálnom priestore…">
            <a:extLst>
              <a:ext uri="{FF2B5EF4-FFF2-40B4-BE49-F238E27FC236}">
                <a16:creationId xmlns:a16="http://schemas.microsoft.com/office/drawing/2014/main" id="{60F33367-1C85-3318-1127-4A898B051793}"/>
              </a:ext>
            </a:extLst>
          </p:cNvPr>
          <p:cNvSpPr txBox="1"/>
          <p:nvPr/>
        </p:nvSpPr>
        <p:spPr>
          <a:xfrm>
            <a:off x="538773" y="1099058"/>
            <a:ext cx="4783997" cy="2827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lvl="0">
              <a:lnSpc>
                <a:spcPct val="124000"/>
              </a:lnSpc>
              <a:buClr>
                <a:srgbClr val="E55A5A"/>
              </a:buClr>
              <a:buSzPct val="130000"/>
            </a:pPr>
            <a:r>
              <a:rPr lang="en-GB" sz="1800" b="1" noProof="0" dirty="0">
                <a:solidFill>
                  <a:srgbClr val="E55A5A"/>
                </a:solidFill>
                <a:uFill>
                  <a:solidFill>
                    <a:srgbClr val="000000"/>
                  </a:solidFill>
                </a:uFill>
                <a:latin typeface="Montserrat" panose="00000500000000000000" pitchFamily="2" charset="-18"/>
                <a:ea typeface="Montserrat" panose="00000500000000000000" pitchFamily="2" charset="-18"/>
                <a:cs typeface="Montserrat" panose="00000500000000000000" pitchFamily="2" charset="-18"/>
              </a:rPr>
              <a:t>Date</a:t>
            </a:r>
            <a:endParaRPr lang="en-GB" sz="1800" noProof="0" dirty="0">
              <a:solidFill>
                <a:srgbClr val="E55A5A"/>
              </a:solidFill>
              <a:uFill>
                <a:solidFill>
                  <a:srgbClr val="000000"/>
                </a:solidFill>
              </a:uFill>
              <a:latin typeface="Montserrat" panose="00000500000000000000" pitchFamily="2" charset="-18"/>
              <a:ea typeface="Montserrat" panose="00000500000000000000" pitchFamily="2" charset="-18"/>
              <a:cs typeface="Montserrat" panose="00000500000000000000" pitchFamily="2" charset="-18"/>
            </a:endParaRPr>
          </a:p>
          <a:p>
            <a:pPr marL="180975" lvl="0" indent="-180975">
              <a:lnSpc>
                <a:spcPct val="124000"/>
              </a:lnSpc>
              <a:buClr>
                <a:srgbClr val="E55A5A"/>
              </a:buClr>
              <a:buSzPct val="130000"/>
              <a:buFont typeface="Wingdings" panose="05000000000000000000" pitchFamily="2" charset="2"/>
              <a:buChar char="§"/>
            </a:pPr>
            <a:r>
              <a:rPr lang="en-GB" b="1" noProof="0" dirty="0">
                <a:uFill>
                  <a:solidFill>
                    <a:srgbClr val="000000"/>
                  </a:solidFill>
                </a:uFill>
                <a:latin typeface="Montserrat" panose="00000500000000000000" pitchFamily="2" charset="-18"/>
              </a:rPr>
              <a:t>Week 43</a:t>
            </a:r>
          </a:p>
          <a:p>
            <a:pPr marL="180975" lvl="0" indent="-180975">
              <a:lnSpc>
                <a:spcPct val="124000"/>
              </a:lnSpc>
              <a:buClr>
                <a:srgbClr val="E55A5A"/>
              </a:buClr>
              <a:buSzPct val="130000"/>
              <a:buFont typeface="Wingdings" panose="05000000000000000000" pitchFamily="2" charset="2"/>
              <a:buChar char="§"/>
            </a:pPr>
            <a:r>
              <a:rPr lang="en-GB" b="1" noProof="0" dirty="0">
                <a:uFill>
                  <a:solidFill>
                    <a:srgbClr val="000000"/>
                  </a:solidFill>
                </a:uFill>
                <a:latin typeface="Montserrat" panose="00000500000000000000" pitchFamily="2" charset="-18"/>
              </a:rPr>
              <a:t>Monday, 20 October 2025 – Friday, 24 Oct 2025</a:t>
            </a:r>
          </a:p>
          <a:p>
            <a:pPr marL="180975" lvl="0" indent="-180975">
              <a:lnSpc>
                <a:spcPct val="124000"/>
              </a:lnSpc>
              <a:buClr>
                <a:srgbClr val="E55A5A"/>
              </a:buClr>
              <a:buSzPct val="130000"/>
              <a:buFont typeface="Wingdings" panose="05000000000000000000" pitchFamily="2" charset="2"/>
              <a:buChar char="§"/>
            </a:pPr>
            <a:r>
              <a:rPr lang="en-GB" noProof="0" dirty="0">
                <a:uFill>
                  <a:solidFill>
                    <a:srgbClr val="000000"/>
                  </a:solidFill>
                </a:uFill>
                <a:latin typeface="Montserrat" panose="00000500000000000000" pitchFamily="2" charset="-18"/>
              </a:rPr>
              <a:t>5th Anniversary of Ulysseus, Middle of the Phase 2</a:t>
            </a:r>
          </a:p>
          <a:p>
            <a:pPr marL="180975" lvl="0" indent="-180975">
              <a:lnSpc>
                <a:spcPct val="124000"/>
              </a:lnSpc>
              <a:buClr>
                <a:srgbClr val="E55A5A"/>
              </a:buClr>
              <a:buSzPct val="130000"/>
              <a:buFont typeface="Wingdings" panose="05000000000000000000" pitchFamily="2" charset="2"/>
              <a:buChar char="§"/>
            </a:pPr>
            <a:endParaRPr lang="en-GB" noProof="0" dirty="0">
              <a:uFill>
                <a:solidFill>
                  <a:srgbClr val="000000"/>
                </a:solidFill>
              </a:uFill>
              <a:latin typeface="Montserrat" panose="00000500000000000000" pitchFamily="2" charset="-18"/>
            </a:endParaRPr>
          </a:p>
          <a:p>
            <a:pPr lvl="0">
              <a:lnSpc>
                <a:spcPct val="124000"/>
              </a:lnSpc>
              <a:buClr>
                <a:srgbClr val="E55A5A"/>
              </a:buClr>
              <a:buSzPct val="130000"/>
            </a:pPr>
            <a:r>
              <a:rPr lang="en-GB" noProof="0" dirty="0">
                <a:uFill>
                  <a:solidFill>
                    <a:srgbClr val="000000"/>
                  </a:solidFill>
                </a:uFill>
                <a:latin typeface="Montserrat" panose="00000500000000000000" pitchFamily="2" charset="-18"/>
              </a:rPr>
              <a:t>Other events in Košice in October:</a:t>
            </a:r>
          </a:p>
          <a:p>
            <a:pPr marL="180975" lvl="0" indent="-180975">
              <a:lnSpc>
                <a:spcPct val="124000"/>
              </a:lnSpc>
              <a:buClr>
                <a:srgbClr val="E55A5A"/>
              </a:buClr>
              <a:buSzPct val="130000"/>
              <a:buFont typeface="Wingdings" panose="05000000000000000000" pitchFamily="2" charset="2"/>
              <a:buChar char="§"/>
            </a:pPr>
            <a:r>
              <a:rPr lang="en-GB" noProof="0" dirty="0">
                <a:uFill>
                  <a:solidFill>
                    <a:srgbClr val="000000"/>
                  </a:solidFill>
                </a:uFill>
                <a:latin typeface="Montserrat" panose="00000500000000000000" pitchFamily="2" charset="-18"/>
                <a:hlinkClick r:id="rId2"/>
              </a:rPr>
              <a:t>Košice International Peace Marathon</a:t>
            </a:r>
            <a:r>
              <a:rPr lang="en-GB" noProof="0" dirty="0">
                <a:uFill>
                  <a:solidFill>
                    <a:srgbClr val="000000"/>
                  </a:solidFill>
                </a:uFill>
                <a:latin typeface="Montserrat" panose="00000500000000000000" pitchFamily="2" charset="-18"/>
              </a:rPr>
              <a:t> (5 October)</a:t>
            </a:r>
          </a:p>
          <a:p>
            <a:pPr marL="180975" lvl="0" indent="-180975">
              <a:lnSpc>
                <a:spcPct val="124000"/>
              </a:lnSpc>
              <a:buClr>
                <a:srgbClr val="E55A5A"/>
              </a:buClr>
              <a:buSzPct val="130000"/>
              <a:buFont typeface="Wingdings" panose="05000000000000000000" pitchFamily="2" charset="2"/>
              <a:buChar char="§"/>
            </a:pPr>
            <a:r>
              <a:rPr lang="en-GB" noProof="0" dirty="0">
                <a:uFill>
                  <a:solidFill>
                    <a:srgbClr val="000000"/>
                  </a:solidFill>
                </a:uFill>
                <a:latin typeface="Montserrat" panose="00000500000000000000" pitchFamily="2" charset="-18"/>
                <a:hlinkClick r:id="rId3"/>
              </a:rPr>
              <a:t>XXIX. International Jazz Festival</a:t>
            </a:r>
            <a:r>
              <a:rPr lang="en-GB" noProof="0" dirty="0">
                <a:uFill>
                  <a:solidFill>
                    <a:srgbClr val="000000"/>
                  </a:solidFill>
                </a:uFill>
                <a:latin typeface="Montserrat" panose="00000500000000000000" pitchFamily="2" charset="-18"/>
              </a:rPr>
              <a:t> (7 – 9 October)</a:t>
            </a:r>
          </a:p>
          <a:p>
            <a:pPr marL="180975" lvl="0" indent="-180975">
              <a:lnSpc>
                <a:spcPct val="124000"/>
              </a:lnSpc>
              <a:buClr>
                <a:srgbClr val="E55A5A"/>
              </a:buClr>
              <a:buSzPct val="130000"/>
              <a:buFont typeface="Wingdings" panose="05000000000000000000" pitchFamily="2" charset="2"/>
              <a:buChar char="§"/>
            </a:pPr>
            <a:r>
              <a:rPr lang="en-GB" noProof="0" dirty="0">
                <a:uFill>
                  <a:solidFill>
                    <a:srgbClr val="000000"/>
                  </a:solidFill>
                </a:uFill>
                <a:latin typeface="Montserrat" panose="00000500000000000000" pitchFamily="2" charset="-18"/>
                <a:hlinkClick r:id="rId4"/>
              </a:rPr>
              <a:t>Biela </a:t>
            </a:r>
            <a:r>
              <a:rPr lang="en-GB" noProof="0" dirty="0" err="1">
                <a:uFill>
                  <a:solidFill>
                    <a:srgbClr val="000000"/>
                  </a:solidFill>
                </a:uFill>
                <a:latin typeface="Montserrat" panose="00000500000000000000" pitchFamily="2" charset="-18"/>
                <a:hlinkClick r:id="rId4"/>
              </a:rPr>
              <a:t>noc</a:t>
            </a:r>
            <a:r>
              <a:rPr lang="en-GB" noProof="0" dirty="0">
                <a:uFill>
                  <a:solidFill>
                    <a:srgbClr val="000000"/>
                  </a:solidFill>
                </a:uFill>
                <a:latin typeface="Montserrat" panose="00000500000000000000" pitchFamily="2" charset="-18"/>
                <a:hlinkClick r:id="rId4"/>
              </a:rPr>
              <a:t> – Festival of Contemporary Arts</a:t>
            </a:r>
            <a:br>
              <a:rPr lang="en-GB" noProof="0" dirty="0">
                <a:uFill>
                  <a:solidFill>
                    <a:srgbClr val="000000"/>
                  </a:solidFill>
                </a:uFill>
                <a:latin typeface="Montserrat" panose="00000500000000000000" pitchFamily="2" charset="-18"/>
              </a:rPr>
            </a:br>
            <a:r>
              <a:rPr lang="en-GB" noProof="0" dirty="0">
                <a:uFill>
                  <a:solidFill>
                    <a:srgbClr val="000000"/>
                  </a:solidFill>
                </a:uFill>
                <a:latin typeface="Montserrat" panose="00000500000000000000" pitchFamily="2" charset="-18"/>
              </a:rPr>
              <a:t>(10 - 12 October)</a:t>
            </a:r>
          </a:p>
        </p:txBody>
      </p:sp>
      <p:sp>
        <p:nvSpPr>
          <p:cNvPr id="14" name="vyučujúci z min. 2 partnerských inštitúcií spolupracujú na nimi vyučovanom podobnom predmete a spájajú študentov vo virtuálnom priestore…">
            <a:extLst>
              <a:ext uri="{FF2B5EF4-FFF2-40B4-BE49-F238E27FC236}">
                <a16:creationId xmlns:a16="http://schemas.microsoft.com/office/drawing/2014/main" id="{638CD2D4-D507-9E44-AB53-44CBC1EAC6D1}"/>
              </a:ext>
            </a:extLst>
          </p:cNvPr>
          <p:cNvSpPr txBox="1"/>
          <p:nvPr/>
        </p:nvSpPr>
        <p:spPr>
          <a:xfrm>
            <a:off x="5910464" y="3242082"/>
            <a:ext cx="5794648" cy="32898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nSpc>
                <a:spcPct val="124000"/>
              </a:lnSpc>
              <a:buClr>
                <a:srgbClr val="E55A5A"/>
              </a:buClr>
              <a:buSzPct val="130000"/>
            </a:pPr>
            <a:r>
              <a:rPr lang="en-GB" sz="1800" b="1" noProof="0" dirty="0">
                <a:solidFill>
                  <a:srgbClr val="E55A5A"/>
                </a:solidFill>
                <a:uFill>
                  <a:solidFill>
                    <a:srgbClr val="000000"/>
                  </a:solidFill>
                </a:uFill>
                <a:latin typeface="Montserrat" panose="00000500000000000000" pitchFamily="2" charset="-18"/>
              </a:rPr>
              <a:t>Venue</a:t>
            </a:r>
          </a:p>
          <a:p>
            <a:pPr lvl="0">
              <a:lnSpc>
                <a:spcPct val="124000"/>
              </a:lnSpc>
              <a:buClr>
                <a:srgbClr val="E55A5A"/>
              </a:buClr>
              <a:buSzPct val="130000"/>
            </a:pPr>
            <a:r>
              <a:rPr lang="en-GB" b="1" noProof="0" dirty="0">
                <a:solidFill>
                  <a:srgbClr val="000000"/>
                </a:solidFill>
                <a:effectLst/>
                <a:uFill>
                  <a:solidFill>
                    <a:srgbClr val="000000"/>
                  </a:solidFill>
                </a:uFill>
                <a:latin typeface="Montserrat" panose="00000500000000000000" pitchFamily="2" charset="-18"/>
                <a:ea typeface="Montserrat" panose="00000500000000000000" pitchFamily="2" charset="-18"/>
                <a:cs typeface="Montserrat" panose="00000500000000000000" pitchFamily="2" charset="-18"/>
                <a:hlinkClick r:id="rId5"/>
              </a:rPr>
              <a:t>TUKE Main Campus</a:t>
            </a:r>
            <a:r>
              <a:rPr lang="en-GB" noProof="0" dirty="0">
                <a:solidFill>
                  <a:srgbClr val="000000"/>
                </a:solidFill>
                <a:effectLst/>
                <a:uFill>
                  <a:solidFill>
                    <a:srgbClr val="000000"/>
                  </a:solidFill>
                </a:uFill>
                <a:latin typeface="Montserrat" panose="00000500000000000000" pitchFamily="2" charset="-18"/>
                <a:ea typeface="Montserrat" panose="00000500000000000000" pitchFamily="2" charset="-18"/>
                <a:cs typeface="Montserrat" panose="00000500000000000000" pitchFamily="2" charset="-18"/>
              </a:rPr>
              <a:t>:</a:t>
            </a:r>
          </a:p>
          <a:p>
            <a:pPr marL="180975" lvl="0" indent="-180975">
              <a:lnSpc>
                <a:spcPct val="124000"/>
              </a:lnSpc>
              <a:buClr>
                <a:srgbClr val="E55A5A"/>
              </a:buClr>
              <a:buSzPct val="130000"/>
              <a:buFont typeface="Wingdings" panose="05000000000000000000" pitchFamily="2" charset="2"/>
              <a:buChar char="§"/>
            </a:pPr>
            <a:r>
              <a:rPr lang="en-GB" noProof="0" dirty="0">
                <a:uFill>
                  <a:solidFill>
                    <a:srgbClr val="000000"/>
                  </a:solidFill>
                </a:uFill>
                <a:latin typeface="Montserrat" panose="00000500000000000000" pitchFamily="2" charset="-18"/>
                <a:hlinkClick r:id="rId6"/>
              </a:rPr>
              <a:t>University Science Park TECHNICOM</a:t>
            </a:r>
            <a:endParaRPr lang="en-GB" noProof="0" dirty="0">
              <a:uFill>
                <a:solidFill>
                  <a:srgbClr val="000000"/>
                </a:solidFill>
              </a:uFill>
              <a:latin typeface="Montserrat" panose="00000500000000000000" pitchFamily="2" charset="-18"/>
            </a:endParaRPr>
          </a:p>
          <a:p>
            <a:pPr marL="180975" lvl="0" indent="-180975">
              <a:lnSpc>
                <a:spcPct val="124000"/>
              </a:lnSpc>
              <a:buClr>
                <a:srgbClr val="E55A5A"/>
              </a:buClr>
              <a:buSzPct val="130000"/>
              <a:buFont typeface="Wingdings" panose="05000000000000000000" pitchFamily="2" charset="2"/>
              <a:buChar char="§"/>
            </a:pPr>
            <a:r>
              <a:rPr lang="en-GB" noProof="0" dirty="0">
                <a:solidFill>
                  <a:srgbClr val="000000"/>
                </a:solidFill>
                <a:effectLst/>
                <a:uFill>
                  <a:solidFill>
                    <a:srgbClr val="000000"/>
                  </a:solidFill>
                </a:uFill>
                <a:latin typeface="Montserrat" panose="00000500000000000000" pitchFamily="2" charset="-18"/>
                <a:ea typeface="Montserrat" panose="00000500000000000000" pitchFamily="2" charset="-18"/>
                <a:cs typeface="Montserrat" panose="00000500000000000000" pitchFamily="2" charset="-18"/>
                <a:hlinkClick r:id="rId7"/>
              </a:rPr>
              <a:t>University Library</a:t>
            </a:r>
            <a:endParaRPr lang="en-GB" noProof="0" dirty="0">
              <a:solidFill>
                <a:srgbClr val="000000"/>
              </a:solidFill>
              <a:effectLst/>
              <a:uFill>
                <a:solidFill>
                  <a:srgbClr val="000000"/>
                </a:solidFill>
              </a:uFill>
              <a:latin typeface="Montserrat" panose="00000500000000000000" pitchFamily="2" charset="-18"/>
              <a:ea typeface="Montserrat" panose="00000500000000000000" pitchFamily="2" charset="-18"/>
              <a:cs typeface="Montserrat" panose="00000500000000000000" pitchFamily="2" charset="-18"/>
            </a:endParaRPr>
          </a:p>
          <a:p>
            <a:pPr marL="180975" lvl="0" indent="-180975">
              <a:lnSpc>
                <a:spcPct val="124000"/>
              </a:lnSpc>
              <a:buClr>
                <a:srgbClr val="E55A5A"/>
              </a:buClr>
              <a:buSzPct val="130000"/>
              <a:buFont typeface="Wingdings" panose="05000000000000000000" pitchFamily="2" charset="2"/>
              <a:buChar char="§"/>
            </a:pPr>
            <a:r>
              <a:rPr lang="en-GB" noProof="0" dirty="0">
                <a:solidFill>
                  <a:srgbClr val="000000"/>
                </a:solidFill>
                <a:effectLst/>
                <a:uFill>
                  <a:solidFill>
                    <a:srgbClr val="000000"/>
                  </a:solidFill>
                </a:uFill>
                <a:latin typeface="Montserrat" panose="00000500000000000000" pitchFamily="2" charset="-18"/>
                <a:ea typeface="Montserrat" panose="00000500000000000000" pitchFamily="2" charset="-18"/>
                <a:cs typeface="Montserrat" panose="00000500000000000000" pitchFamily="2" charset="-18"/>
                <a:hlinkClick r:id="rId8"/>
              </a:rPr>
              <a:t>Aula Maxima</a:t>
            </a:r>
            <a:r>
              <a:rPr lang="en-GB" noProof="0" dirty="0">
                <a:solidFill>
                  <a:srgbClr val="000000"/>
                </a:solidFill>
                <a:effectLst/>
                <a:uFill>
                  <a:solidFill>
                    <a:srgbClr val="000000"/>
                  </a:solidFill>
                </a:uFill>
                <a:latin typeface="Montserrat" panose="00000500000000000000" pitchFamily="2" charset="-18"/>
                <a:ea typeface="Montserrat" panose="00000500000000000000" pitchFamily="2" charset="-18"/>
                <a:cs typeface="Montserrat" panose="00000500000000000000" pitchFamily="2" charset="-18"/>
              </a:rPr>
              <a:t>, etc.</a:t>
            </a:r>
          </a:p>
          <a:p>
            <a:pPr marL="180975" lvl="0" indent="-180975">
              <a:lnSpc>
                <a:spcPct val="124000"/>
              </a:lnSpc>
              <a:buClr>
                <a:srgbClr val="E55A5A"/>
              </a:buClr>
              <a:buSzPct val="130000"/>
              <a:buFont typeface="Wingdings" panose="05000000000000000000" pitchFamily="2" charset="2"/>
              <a:buChar char="§"/>
            </a:pPr>
            <a:endParaRPr lang="en-GB" noProof="0" dirty="0">
              <a:uFill>
                <a:solidFill>
                  <a:srgbClr val="000000"/>
                </a:solidFill>
              </a:uFill>
              <a:latin typeface="Montserrat" panose="00000500000000000000" pitchFamily="2" charset="-18"/>
              <a:ea typeface="Montserrat" panose="00000500000000000000" pitchFamily="2" charset="-18"/>
              <a:cs typeface="Montserrat" panose="00000500000000000000" pitchFamily="2" charset="-18"/>
            </a:endParaRPr>
          </a:p>
          <a:p>
            <a:r>
              <a:rPr lang="en-GB" b="1" noProof="0" dirty="0">
                <a:latin typeface="Montserrat" panose="00000500000000000000" pitchFamily="2" charset="-18"/>
                <a:hlinkClick r:id="rId9"/>
              </a:rPr>
              <a:t>Visit Košice</a:t>
            </a:r>
            <a:r>
              <a:rPr lang="en-GB" b="1" noProof="0" dirty="0">
                <a:latin typeface="Montserrat" panose="00000500000000000000" pitchFamily="2" charset="-18"/>
              </a:rPr>
              <a:t> </a:t>
            </a:r>
            <a:r>
              <a:rPr lang="en-GB" noProof="0" dirty="0">
                <a:latin typeface="Montserrat" panose="00000500000000000000" pitchFamily="2" charset="-18"/>
              </a:rPr>
              <a:t>(official tourist webpage for the City of Košice )</a:t>
            </a:r>
          </a:p>
          <a:p>
            <a:endParaRPr lang="en-GB" noProof="0" dirty="0">
              <a:latin typeface="Montserrat" panose="00000500000000000000" pitchFamily="2" charset="-18"/>
            </a:endParaRPr>
          </a:p>
          <a:p>
            <a:r>
              <a:rPr lang="en-GB" b="1" noProof="0" dirty="0">
                <a:latin typeface="Montserrat" panose="00000500000000000000" pitchFamily="2" charset="-18"/>
                <a:hlinkClick r:id="rId10"/>
              </a:rPr>
              <a:t>Košice Region </a:t>
            </a:r>
            <a:r>
              <a:rPr lang="en-GB" noProof="0" dirty="0">
                <a:latin typeface="Montserrat" panose="00000500000000000000" pitchFamily="2" charset="-18"/>
              </a:rPr>
              <a:t>(official tourist webpage for the Košice Region)</a:t>
            </a:r>
          </a:p>
          <a:p>
            <a:endParaRPr lang="en-GB" noProof="0" dirty="0">
              <a:latin typeface="Montserrat" panose="00000500000000000000" pitchFamily="2" charset="-18"/>
            </a:endParaRPr>
          </a:p>
          <a:p>
            <a:r>
              <a:rPr lang="en-GB" noProof="0" dirty="0">
                <a:latin typeface="Montserrat" panose="00000500000000000000" pitchFamily="2" charset="-18"/>
                <a:hlinkClick r:id="rId11"/>
              </a:rPr>
              <a:t>How to get to Košice</a:t>
            </a:r>
            <a:endParaRPr lang="en-GB" noProof="0" dirty="0">
              <a:latin typeface="Montserrat" panose="00000500000000000000" pitchFamily="2" charset="-18"/>
            </a:endParaRPr>
          </a:p>
          <a:p>
            <a:endParaRPr lang="en-GB" noProof="0" dirty="0">
              <a:latin typeface="Montserrat" panose="00000500000000000000" pitchFamily="2" charset="-18"/>
            </a:endParaRPr>
          </a:p>
          <a:p>
            <a:r>
              <a:rPr lang="en-GB" noProof="0" dirty="0">
                <a:latin typeface="Montserrat" panose="00000500000000000000" pitchFamily="2" charset="-18"/>
                <a:hlinkClick r:id="rId12"/>
              </a:rPr>
              <a:t>Hotel recommendations</a:t>
            </a:r>
            <a:endParaRPr lang="en-GB" noProof="0" dirty="0">
              <a:latin typeface="Montserrat" panose="00000500000000000000" pitchFamily="2" charset="-18"/>
            </a:endParaRPr>
          </a:p>
        </p:txBody>
      </p:sp>
    </p:spTree>
    <p:extLst>
      <p:ext uri="{BB962C8B-B14F-4D97-AF65-F5344CB8AC3E}">
        <p14:creationId xmlns:p14="http://schemas.microsoft.com/office/powerpoint/2010/main" val="3363546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E6AD4-AD98-8722-41C2-4FB402877229}"/>
            </a:ext>
          </a:extLst>
        </p:cNvPr>
        <p:cNvGrpSpPr/>
        <p:nvPr/>
      </p:nvGrpSpPr>
      <p:grpSpPr>
        <a:xfrm>
          <a:off x="0" y="0"/>
          <a:ext cx="0" cy="0"/>
          <a:chOff x="0" y="0"/>
          <a:chExt cx="0" cy="0"/>
        </a:xfrm>
      </p:grpSpPr>
      <p:sp>
        <p:nvSpPr>
          <p:cNvPr id="5" name="BlokTextu 4">
            <a:extLst>
              <a:ext uri="{FF2B5EF4-FFF2-40B4-BE49-F238E27FC236}">
                <a16:creationId xmlns:a16="http://schemas.microsoft.com/office/drawing/2014/main" id="{762ED0F3-5073-6255-2914-3F8C0A6B619E}"/>
              </a:ext>
            </a:extLst>
          </p:cNvPr>
          <p:cNvSpPr txBox="1"/>
          <p:nvPr/>
        </p:nvSpPr>
        <p:spPr>
          <a:xfrm>
            <a:off x="8691186" y="910115"/>
            <a:ext cx="3330492" cy="583817"/>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PPr>
            <a:lvl1pPr algn="ctr">
              <a:spcAft>
                <a:spcPts val="600"/>
              </a:spcAft>
              <a:buClr>
                <a:srgbClr val="E55A5A"/>
              </a:buClr>
              <a:defRPr sz="1600" b="1">
                <a:solidFill>
                  <a:schemeClr val="bg1"/>
                </a:solidFill>
                <a:latin typeface="Montserrat" panose="00000500000000000000" pitchFamily="2" charset="-18"/>
              </a:defRPr>
            </a:lvl1pPr>
          </a:lstStyle>
          <a:p>
            <a:r>
              <a:rPr lang="en-GB" noProof="0" dirty="0"/>
              <a:t>Governing Council Meeting </a:t>
            </a:r>
            <a:br>
              <a:rPr lang="en-GB" noProof="0" dirty="0"/>
            </a:br>
            <a:r>
              <a:rPr lang="en-GB" noProof="0" dirty="0"/>
              <a:t>&amp; Rectors’ Programme</a:t>
            </a:r>
            <a:endParaRPr lang="en-GB" b="0" noProof="0" dirty="0"/>
          </a:p>
        </p:txBody>
      </p:sp>
      <p:sp>
        <p:nvSpPr>
          <p:cNvPr id="6" name="BlokTextu 5">
            <a:extLst>
              <a:ext uri="{FF2B5EF4-FFF2-40B4-BE49-F238E27FC236}">
                <a16:creationId xmlns:a16="http://schemas.microsoft.com/office/drawing/2014/main" id="{A41758B7-9944-E5A7-CA98-BA478145978B}"/>
              </a:ext>
            </a:extLst>
          </p:cNvPr>
          <p:cNvSpPr txBox="1"/>
          <p:nvPr/>
        </p:nvSpPr>
        <p:spPr>
          <a:xfrm>
            <a:off x="4983260" y="1593555"/>
            <a:ext cx="3528000" cy="385331"/>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b="1">
                <a:solidFill>
                  <a:schemeClr val="bg1"/>
                </a:solidFill>
                <a:latin typeface="Montserrat" panose="00000500000000000000" pitchFamily="2" charset="-18"/>
              </a:defRPr>
            </a:lvl1pPr>
          </a:lstStyle>
          <a:p>
            <a:r>
              <a:rPr lang="en-GB" noProof="0" dirty="0"/>
              <a:t>IH Committee Meeting</a:t>
            </a:r>
            <a:endParaRPr lang="en-GB" b="0" noProof="0" dirty="0"/>
          </a:p>
        </p:txBody>
      </p:sp>
      <p:sp>
        <p:nvSpPr>
          <p:cNvPr id="7" name="BlokTextu 6">
            <a:extLst>
              <a:ext uri="{FF2B5EF4-FFF2-40B4-BE49-F238E27FC236}">
                <a16:creationId xmlns:a16="http://schemas.microsoft.com/office/drawing/2014/main" id="{68EC4C4B-FE35-BAC9-0964-4C59AAFED5D0}"/>
              </a:ext>
            </a:extLst>
          </p:cNvPr>
          <p:cNvSpPr txBox="1"/>
          <p:nvPr/>
        </p:nvSpPr>
        <p:spPr>
          <a:xfrm>
            <a:off x="8691186" y="2495210"/>
            <a:ext cx="3319171" cy="666081"/>
          </a:xfrm>
          <a:prstGeom prst="snip1Rect">
            <a:avLst/>
          </a:prstGeom>
          <a:solidFill>
            <a:srgbClr val="CC0099"/>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spcAft>
                <a:spcPts val="0"/>
              </a:spcAft>
            </a:pPr>
            <a:r>
              <a:rPr lang="en-GB" sz="1400" noProof="0" dirty="0"/>
              <a:t>UlySA Bootcamp </a:t>
            </a:r>
            <a:br>
              <a:rPr lang="en-GB" sz="1400" noProof="0" dirty="0"/>
            </a:br>
            <a:r>
              <a:rPr lang="en-GB" sz="1100" b="0" noProof="0" dirty="0"/>
              <a:t>(including UlySA Student Assembly </a:t>
            </a:r>
            <a:br>
              <a:rPr lang="en-GB" sz="1100" b="0" noProof="0" dirty="0"/>
            </a:br>
            <a:r>
              <a:rPr lang="en-GB" sz="1100" b="0" noProof="0" dirty="0"/>
              <a:t>and Steering Committee Meetings)</a:t>
            </a:r>
          </a:p>
        </p:txBody>
      </p:sp>
      <p:sp>
        <p:nvSpPr>
          <p:cNvPr id="8" name="BlokTextu 7">
            <a:extLst>
              <a:ext uri="{FF2B5EF4-FFF2-40B4-BE49-F238E27FC236}">
                <a16:creationId xmlns:a16="http://schemas.microsoft.com/office/drawing/2014/main" id="{71E0F9A3-65F3-6208-3269-B92DF4087D7F}"/>
              </a:ext>
            </a:extLst>
          </p:cNvPr>
          <p:cNvSpPr txBox="1"/>
          <p:nvPr/>
        </p:nvSpPr>
        <p:spPr>
          <a:xfrm>
            <a:off x="537220" y="910116"/>
            <a:ext cx="7962082" cy="583817"/>
          </a:xfrm>
          <a:prstGeom prst="snip1Rect">
            <a:avLst/>
          </a:prstGeom>
          <a:solidFill>
            <a:srgbClr val="E55A5A"/>
          </a:solidFill>
        </p:spPr>
        <p:txBody>
          <a:bodyPr wrap="square" lIns="36000" rIns="36000" anchor="ctr" anchorCtr="0">
            <a:noAutofit/>
          </a:bodyPr>
          <a:lstStyle/>
          <a:p>
            <a:pPr algn="ctr">
              <a:spcAft>
                <a:spcPts val="600"/>
              </a:spcAft>
              <a:buClr>
                <a:srgbClr val="E55A5A"/>
              </a:buClr>
            </a:pPr>
            <a:r>
              <a:rPr lang="en-GB" sz="1600" b="1" noProof="0" dirty="0">
                <a:solidFill>
                  <a:schemeClr val="bg1"/>
                </a:solidFill>
                <a:latin typeface="Montserrat" panose="00000500000000000000" pitchFamily="2" charset="-18"/>
              </a:rPr>
              <a:t>Ulysseus Summit 2025</a:t>
            </a:r>
            <a:endParaRPr lang="en-GB" sz="1600" noProof="0" dirty="0">
              <a:solidFill>
                <a:schemeClr val="bg1"/>
              </a:solidFill>
              <a:latin typeface="Montserrat" panose="00000500000000000000" pitchFamily="2" charset="-18"/>
            </a:endParaRPr>
          </a:p>
        </p:txBody>
      </p:sp>
      <p:sp>
        <p:nvSpPr>
          <p:cNvPr id="11" name="BlokTextu 10">
            <a:extLst>
              <a:ext uri="{FF2B5EF4-FFF2-40B4-BE49-F238E27FC236}">
                <a16:creationId xmlns:a16="http://schemas.microsoft.com/office/drawing/2014/main" id="{10B499BD-FF66-CD04-ECF9-CDFB75E50291}"/>
              </a:ext>
            </a:extLst>
          </p:cNvPr>
          <p:cNvSpPr txBox="1"/>
          <p:nvPr/>
        </p:nvSpPr>
        <p:spPr>
          <a:xfrm>
            <a:off x="4971304" y="5161815"/>
            <a:ext cx="3528000" cy="385331"/>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b="1">
                <a:solidFill>
                  <a:schemeClr val="bg1"/>
                </a:solidFill>
                <a:latin typeface="Montserrat" panose="00000500000000000000" pitchFamily="2" charset="-18"/>
              </a:defRPr>
            </a:lvl1pPr>
          </a:lstStyle>
          <a:p>
            <a:r>
              <a:rPr lang="en-GB" noProof="0" dirty="0"/>
              <a:t>WP4 Task-force Meeting</a:t>
            </a:r>
          </a:p>
        </p:txBody>
      </p:sp>
      <p:sp>
        <p:nvSpPr>
          <p:cNvPr id="12" name="BlokTextu 11">
            <a:extLst>
              <a:ext uri="{FF2B5EF4-FFF2-40B4-BE49-F238E27FC236}">
                <a16:creationId xmlns:a16="http://schemas.microsoft.com/office/drawing/2014/main" id="{BA188999-82CA-944B-BCCA-47FF32A4CF49}"/>
              </a:ext>
            </a:extLst>
          </p:cNvPr>
          <p:cNvSpPr txBox="1"/>
          <p:nvPr/>
        </p:nvSpPr>
        <p:spPr>
          <a:xfrm>
            <a:off x="8691186" y="2047097"/>
            <a:ext cx="3319171" cy="385331"/>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PPr>
            <a:lvl1pPr algn="ctr">
              <a:spcAft>
                <a:spcPts val="600"/>
              </a:spcAft>
              <a:buClr>
                <a:srgbClr val="E55A5A"/>
              </a:buClr>
              <a:defRPr b="1">
                <a:solidFill>
                  <a:schemeClr val="bg1"/>
                </a:solidFill>
                <a:latin typeface="Montserrat" panose="00000500000000000000" pitchFamily="2" charset="-18"/>
              </a:defRPr>
            </a:lvl1pPr>
          </a:lstStyle>
          <a:p>
            <a:r>
              <a:rPr lang="en-GB" noProof="0" dirty="0"/>
              <a:t>Project Managers Meeting</a:t>
            </a:r>
            <a:endParaRPr lang="en-GB" b="0" noProof="0" dirty="0"/>
          </a:p>
        </p:txBody>
      </p:sp>
      <p:sp>
        <p:nvSpPr>
          <p:cNvPr id="15" name="BlokTextu 14">
            <a:extLst>
              <a:ext uri="{FF2B5EF4-FFF2-40B4-BE49-F238E27FC236}">
                <a16:creationId xmlns:a16="http://schemas.microsoft.com/office/drawing/2014/main" id="{A748B33A-A619-85B6-893A-7DC3A5F00769}"/>
              </a:ext>
            </a:extLst>
          </p:cNvPr>
          <p:cNvSpPr txBox="1"/>
          <p:nvPr/>
        </p:nvSpPr>
        <p:spPr>
          <a:xfrm>
            <a:off x="4971302" y="3839025"/>
            <a:ext cx="3528000" cy="585386"/>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b="1">
                <a:solidFill>
                  <a:schemeClr val="bg1"/>
                </a:solidFill>
                <a:latin typeface="Montserrat" panose="00000500000000000000" pitchFamily="2" charset="-18"/>
              </a:defRPr>
            </a:lvl1pPr>
          </a:lstStyle>
          <a:p>
            <a:r>
              <a:rPr lang="en-GB" noProof="0" dirty="0"/>
              <a:t>Workshop on the Academic Recognition Board</a:t>
            </a:r>
            <a:endParaRPr lang="en-GB" b="0" noProof="0" dirty="0"/>
          </a:p>
        </p:txBody>
      </p:sp>
      <p:sp>
        <p:nvSpPr>
          <p:cNvPr id="2" name="BlokTextu 1">
            <a:extLst>
              <a:ext uri="{FF2B5EF4-FFF2-40B4-BE49-F238E27FC236}">
                <a16:creationId xmlns:a16="http://schemas.microsoft.com/office/drawing/2014/main" id="{0FEAF05D-4B52-1922-9D53-DF567F497CCC}"/>
              </a:ext>
            </a:extLst>
          </p:cNvPr>
          <p:cNvSpPr txBox="1"/>
          <p:nvPr/>
        </p:nvSpPr>
        <p:spPr>
          <a:xfrm>
            <a:off x="537214" y="2653637"/>
            <a:ext cx="4223709" cy="1212540"/>
          </a:xfrm>
          <a:prstGeom prst="snip1Rect">
            <a:avLst/>
          </a:prstGeom>
          <a:solidFill>
            <a:srgbClr val="312A63"/>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b="1">
                <a:solidFill>
                  <a:schemeClr val="bg1"/>
                </a:solidFill>
                <a:latin typeface="Montserrat" panose="00000500000000000000" pitchFamily="2" charset="-18"/>
              </a:defRPr>
            </a:lvl1pPr>
          </a:lstStyle>
          <a:p>
            <a:r>
              <a:rPr lang="en-GB" sz="1600" noProof="0" dirty="0"/>
              <a:t>Ulysseus Innovation Hub Day: Connecting R&amp;I </a:t>
            </a:r>
            <a:br>
              <a:rPr lang="en-GB" sz="1600" noProof="0" dirty="0"/>
            </a:br>
            <a:r>
              <a:rPr lang="en-GB" sz="1600" noProof="0" dirty="0"/>
              <a:t>for Digital Transformation</a:t>
            </a:r>
            <a:br>
              <a:rPr lang="en-GB" sz="1600" noProof="0" dirty="0"/>
            </a:br>
            <a:r>
              <a:rPr lang="en-GB" sz="1600" b="0" noProof="0" dirty="0"/>
              <a:t>(Ulysseus IH TUKE presentation)</a:t>
            </a:r>
          </a:p>
        </p:txBody>
      </p:sp>
      <p:sp>
        <p:nvSpPr>
          <p:cNvPr id="3" name="BlokTextu 2">
            <a:extLst>
              <a:ext uri="{FF2B5EF4-FFF2-40B4-BE49-F238E27FC236}">
                <a16:creationId xmlns:a16="http://schemas.microsoft.com/office/drawing/2014/main" id="{3CD17028-7F89-20B7-D8C3-9D28C4C9902E}"/>
              </a:ext>
            </a:extLst>
          </p:cNvPr>
          <p:cNvSpPr txBox="1"/>
          <p:nvPr/>
        </p:nvSpPr>
        <p:spPr>
          <a:xfrm>
            <a:off x="537215" y="1591962"/>
            <a:ext cx="4223709" cy="972000"/>
          </a:xfrm>
          <a:prstGeom prst="snip1Rect">
            <a:avLst/>
          </a:prstGeom>
          <a:solidFill>
            <a:srgbClr val="312A63"/>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r>
              <a:rPr lang="en-GB" sz="1600" noProof="0" dirty="0"/>
              <a:t>Navigating Pathways: Digital Transformation of Industry</a:t>
            </a:r>
            <a:br>
              <a:rPr lang="en-GB" sz="1600" noProof="0" dirty="0"/>
            </a:br>
            <a:r>
              <a:rPr lang="en-GB" sz="1600" b="0" noProof="0" dirty="0"/>
              <a:t>(Ulysseus R&amp;I Conference)</a:t>
            </a:r>
          </a:p>
        </p:txBody>
      </p:sp>
      <p:sp>
        <p:nvSpPr>
          <p:cNvPr id="9" name="BlokTextu 8">
            <a:extLst>
              <a:ext uri="{FF2B5EF4-FFF2-40B4-BE49-F238E27FC236}">
                <a16:creationId xmlns:a16="http://schemas.microsoft.com/office/drawing/2014/main" id="{BA4CADED-94E6-4A95-4EF4-B490F70ACAE6}"/>
              </a:ext>
            </a:extLst>
          </p:cNvPr>
          <p:cNvSpPr txBox="1"/>
          <p:nvPr/>
        </p:nvSpPr>
        <p:spPr>
          <a:xfrm>
            <a:off x="537216" y="4030894"/>
            <a:ext cx="4223709" cy="972000"/>
          </a:xfrm>
          <a:prstGeom prst="snip1Rect">
            <a:avLst/>
          </a:prstGeom>
          <a:solidFill>
            <a:srgbClr val="312A63"/>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r>
              <a:rPr lang="en-GB" sz="1600" noProof="0" dirty="0"/>
              <a:t>Open Event: Inclusion in Action </a:t>
            </a:r>
            <a:br>
              <a:rPr lang="en-GB" sz="1600" noProof="0" dirty="0"/>
            </a:br>
            <a:r>
              <a:rPr lang="en-GB" sz="1600" noProof="0" dirty="0"/>
              <a:t>-  Bridging Academia and Society through Ulysseus</a:t>
            </a:r>
            <a:endParaRPr lang="en-GB" sz="1600" b="0" noProof="0" dirty="0"/>
          </a:p>
        </p:txBody>
      </p:sp>
      <p:sp>
        <p:nvSpPr>
          <p:cNvPr id="13" name="BlokTextu 12">
            <a:extLst>
              <a:ext uri="{FF2B5EF4-FFF2-40B4-BE49-F238E27FC236}">
                <a16:creationId xmlns:a16="http://schemas.microsoft.com/office/drawing/2014/main" id="{C879C9A1-7F98-D2C2-B1C6-2B07AEA3F28E}"/>
              </a:ext>
            </a:extLst>
          </p:cNvPr>
          <p:cNvSpPr txBox="1"/>
          <p:nvPr/>
        </p:nvSpPr>
        <p:spPr>
          <a:xfrm>
            <a:off x="4971302" y="2054895"/>
            <a:ext cx="3528000" cy="385331"/>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b="1">
                <a:solidFill>
                  <a:schemeClr val="bg1"/>
                </a:solidFill>
                <a:latin typeface="Montserrat" panose="00000500000000000000" pitchFamily="2" charset="-18"/>
              </a:defRPr>
            </a:lvl1pPr>
          </a:lstStyle>
          <a:p>
            <a:r>
              <a:rPr lang="en-GB" noProof="0" dirty="0"/>
              <a:t>IH Managers &amp; IPO Meeting</a:t>
            </a:r>
            <a:endParaRPr lang="en-GB" b="0" noProof="0" dirty="0"/>
          </a:p>
        </p:txBody>
      </p:sp>
      <p:sp>
        <p:nvSpPr>
          <p:cNvPr id="19" name="BlokTextu 18">
            <a:extLst>
              <a:ext uri="{FF2B5EF4-FFF2-40B4-BE49-F238E27FC236}">
                <a16:creationId xmlns:a16="http://schemas.microsoft.com/office/drawing/2014/main" id="{79482B8B-8CAE-B320-189C-BA157B500E83}"/>
              </a:ext>
            </a:extLst>
          </p:cNvPr>
          <p:cNvSpPr txBox="1"/>
          <p:nvPr/>
        </p:nvSpPr>
        <p:spPr>
          <a:xfrm>
            <a:off x="4971302" y="4500420"/>
            <a:ext cx="3528000" cy="585386"/>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b="1">
                <a:solidFill>
                  <a:schemeClr val="bg1"/>
                </a:solidFill>
                <a:latin typeface="Montserrat" panose="00000500000000000000" pitchFamily="2" charset="-18"/>
              </a:defRPr>
            </a:lvl1pPr>
          </a:lstStyle>
          <a:p>
            <a:r>
              <a:rPr lang="en-GB" noProof="0" dirty="0"/>
              <a:t>Workshop on Digitalisation </a:t>
            </a:r>
            <a:br>
              <a:rPr lang="en-GB" noProof="0" dirty="0"/>
            </a:br>
            <a:r>
              <a:rPr lang="en-GB" noProof="0" dirty="0"/>
              <a:t>in Student Administration</a:t>
            </a:r>
            <a:endParaRPr lang="en-GB" b="0" noProof="0" dirty="0"/>
          </a:p>
        </p:txBody>
      </p:sp>
      <p:sp>
        <p:nvSpPr>
          <p:cNvPr id="22" name="BlokTextu 21">
            <a:extLst>
              <a:ext uri="{FF2B5EF4-FFF2-40B4-BE49-F238E27FC236}">
                <a16:creationId xmlns:a16="http://schemas.microsoft.com/office/drawing/2014/main" id="{2C853B63-3906-21EA-9AD1-5F093C168A20}"/>
              </a:ext>
            </a:extLst>
          </p:cNvPr>
          <p:cNvSpPr txBox="1"/>
          <p:nvPr/>
        </p:nvSpPr>
        <p:spPr>
          <a:xfrm>
            <a:off x="4971302" y="2516235"/>
            <a:ext cx="3528000" cy="585386"/>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b="1">
                <a:solidFill>
                  <a:schemeClr val="bg1"/>
                </a:solidFill>
                <a:latin typeface="Montserrat" panose="00000500000000000000" pitchFamily="2" charset="-18"/>
              </a:defRPr>
            </a:lvl1pPr>
          </a:lstStyle>
          <a:p>
            <a:r>
              <a:rPr lang="en-GB" noProof="0" dirty="0"/>
              <a:t>Pedagogical Steering</a:t>
            </a:r>
            <a:br>
              <a:rPr lang="en-GB" noProof="0" dirty="0"/>
            </a:br>
            <a:r>
              <a:rPr lang="en-GB" noProof="0" dirty="0"/>
              <a:t>Group Meeting</a:t>
            </a:r>
            <a:endParaRPr lang="en-GB" b="0" noProof="0" dirty="0"/>
          </a:p>
        </p:txBody>
      </p:sp>
      <p:sp>
        <p:nvSpPr>
          <p:cNvPr id="23" name="BlokTextu 22">
            <a:extLst>
              <a:ext uri="{FF2B5EF4-FFF2-40B4-BE49-F238E27FC236}">
                <a16:creationId xmlns:a16="http://schemas.microsoft.com/office/drawing/2014/main" id="{9EFF24C1-AEB4-C73C-6C5F-FE4E00CACE84}"/>
              </a:ext>
            </a:extLst>
          </p:cNvPr>
          <p:cNvSpPr txBox="1"/>
          <p:nvPr/>
        </p:nvSpPr>
        <p:spPr>
          <a:xfrm>
            <a:off x="8709678" y="6008222"/>
            <a:ext cx="3330490" cy="651796"/>
          </a:xfrm>
          <a:prstGeom prst="snip1Rect">
            <a:avLst/>
          </a:prstGeom>
          <a:solidFill>
            <a:srgbClr val="EA7801"/>
          </a:solidFill>
        </p:spPr>
        <p:txBody>
          <a:bodyPr wrap="square" lIns="36000" tIns="0" rIns="36000" bIns="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600" b="1">
                <a:solidFill>
                  <a:schemeClr val="bg1"/>
                </a:solidFill>
                <a:latin typeface="Montserrat" panose="00000500000000000000" pitchFamily="2" charset="-18"/>
              </a:defRPr>
            </a:lvl1pPr>
          </a:lstStyle>
          <a:p>
            <a:r>
              <a:rPr lang="en-GB" sz="1400" noProof="0" dirty="0"/>
              <a:t>Ulysseus– A New Way to Experience University Life</a:t>
            </a:r>
            <a:br>
              <a:rPr lang="en-GB" sz="1400" noProof="0" dirty="0"/>
            </a:br>
            <a:r>
              <a:rPr lang="en-GB" sz="1200" b="0" noProof="0" dirty="0"/>
              <a:t>Event for Secondary School Students</a:t>
            </a:r>
            <a:endParaRPr lang="en-GB" sz="1400" b="0" noProof="0" dirty="0"/>
          </a:p>
        </p:txBody>
      </p:sp>
      <p:sp>
        <p:nvSpPr>
          <p:cNvPr id="24" name="BlokTextu 23">
            <a:extLst>
              <a:ext uri="{FF2B5EF4-FFF2-40B4-BE49-F238E27FC236}">
                <a16:creationId xmlns:a16="http://schemas.microsoft.com/office/drawing/2014/main" id="{455E0B96-6F8A-4B44-3854-57254E1E3F54}"/>
              </a:ext>
            </a:extLst>
          </p:cNvPr>
          <p:cNvSpPr txBox="1"/>
          <p:nvPr/>
        </p:nvSpPr>
        <p:spPr>
          <a:xfrm>
            <a:off x="4936081" y="5623155"/>
            <a:ext cx="3528000" cy="385067"/>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b="1">
                <a:solidFill>
                  <a:schemeClr val="bg1"/>
                </a:solidFill>
                <a:latin typeface="Montserrat" panose="00000500000000000000" pitchFamily="2" charset="-18"/>
              </a:defRPr>
            </a:lvl1pPr>
          </a:lstStyle>
          <a:p>
            <a:r>
              <a:rPr lang="en-GB" noProof="0" dirty="0"/>
              <a:t>T5.3 Meet Up</a:t>
            </a:r>
            <a:endParaRPr lang="en-GB" b="0" noProof="0" dirty="0"/>
          </a:p>
        </p:txBody>
      </p:sp>
      <p:sp>
        <p:nvSpPr>
          <p:cNvPr id="25" name="BlokTextu 24">
            <a:extLst>
              <a:ext uri="{FF2B5EF4-FFF2-40B4-BE49-F238E27FC236}">
                <a16:creationId xmlns:a16="http://schemas.microsoft.com/office/drawing/2014/main" id="{80A4EFA9-A0EB-EB6C-B3AE-805F47F309B4}"/>
              </a:ext>
            </a:extLst>
          </p:cNvPr>
          <p:cNvSpPr txBox="1"/>
          <p:nvPr/>
        </p:nvSpPr>
        <p:spPr>
          <a:xfrm>
            <a:off x="4936081" y="6084229"/>
            <a:ext cx="3528000" cy="585386"/>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b="1">
                <a:solidFill>
                  <a:schemeClr val="bg1"/>
                </a:solidFill>
                <a:latin typeface="Montserrat" panose="00000500000000000000" pitchFamily="2" charset="-18"/>
              </a:defRPr>
            </a:lvl1pPr>
          </a:lstStyle>
          <a:p>
            <a:r>
              <a:rPr lang="en-GB" noProof="0" dirty="0"/>
              <a:t>Semi-annual Mobility Meeting</a:t>
            </a:r>
            <a:endParaRPr lang="en-GB" b="0" noProof="0" dirty="0"/>
          </a:p>
        </p:txBody>
      </p:sp>
      <p:sp>
        <p:nvSpPr>
          <p:cNvPr id="27" name="BlokTextu 26">
            <a:extLst>
              <a:ext uri="{FF2B5EF4-FFF2-40B4-BE49-F238E27FC236}">
                <a16:creationId xmlns:a16="http://schemas.microsoft.com/office/drawing/2014/main" id="{1D5EED17-BA27-3C7D-4699-4E60D5AA3481}"/>
              </a:ext>
            </a:extLst>
          </p:cNvPr>
          <p:cNvSpPr txBox="1"/>
          <p:nvPr/>
        </p:nvSpPr>
        <p:spPr>
          <a:xfrm>
            <a:off x="3534516" y="6238422"/>
            <a:ext cx="1226409" cy="276999"/>
          </a:xfrm>
          <a:prstGeom prst="rect">
            <a:avLst/>
          </a:prstGeom>
          <a:noFill/>
        </p:spPr>
        <p:txBody>
          <a:bodyPr wrap="square" lIns="36000" tIns="0" rIns="36000" bIns="0">
            <a:spAutoFit/>
          </a:bodyPr>
          <a:lstStyle/>
          <a:p>
            <a:r>
              <a:rPr lang="en-GB" sz="1800" noProof="0" dirty="0">
                <a:solidFill>
                  <a:schemeClr val="tx1"/>
                </a:solidFill>
                <a:uFill>
                  <a:solidFill>
                    <a:srgbClr val="000000"/>
                  </a:solidFill>
                </a:uFill>
                <a:latin typeface="Montserrat" panose="00000500000000000000" pitchFamily="2" charset="-18"/>
              </a:rPr>
              <a:t>23 events</a:t>
            </a:r>
            <a:endParaRPr lang="en-GB" sz="1800" noProof="0" dirty="0">
              <a:solidFill>
                <a:schemeClr val="tx1"/>
              </a:solidFill>
            </a:endParaRPr>
          </a:p>
        </p:txBody>
      </p:sp>
      <p:sp>
        <p:nvSpPr>
          <p:cNvPr id="17" name="Nadpis 1">
            <a:extLst>
              <a:ext uri="{FF2B5EF4-FFF2-40B4-BE49-F238E27FC236}">
                <a16:creationId xmlns:a16="http://schemas.microsoft.com/office/drawing/2014/main" id="{B2FD9249-271F-487A-2247-36834858B934}"/>
              </a:ext>
            </a:extLst>
          </p:cNvPr>
          <p:cNvSpPr txBox="1">
            <a:spLocks/>
          </p:cNvSpPr>
          <p:nvPr/>
        </p:nvSpPr>
        <p:spPr>
          <a:xfrm>
            <a:off x="538774" y="171526"/>
            <a:ext cx="8616655" cy="38506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000"/>
              <a:buFont typeface="Montserrat"/>
              <a:buNone/>
              <a:defRPr sz="2000" b="1" i="0" u="none" strike="noStrike" cap="none">
                <a:solidFill>
                  <a:srgbClr val="2D296C"/>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b="0" noProof="0" dirty="0"/>
              <a:t>Ulysseus Košice Week 20 – 24 October 2025: </a:t>
            </a:r>
            <a:r>
              <a:rPr lang="en-GB" noProof="0" dirty="0"/>
              <a:t>Event Portfolio</a:t>
            </a:r>
          </a:p>
        </p:txBody>
      </p:sp>
      <p:sp>
        <p:nvSpPr>
          <p:cNvPr id="4" name="BlokTextu 3">
            <a:extLst>
              <a:ext uri="{FF2B5EF4-FFF2-40B4-BE49-F238E27FC236}">
                <a16:creationId xmlns:a16="http://schemas.microsoft.com/office/drawing/2014/main" id="{0145EABA-93F4-E582-8C79-4DE50656A639}"/>
              </a:ext>
            </a:extLst>
          </p:cNvPr>
          <p:cNvSpPr txBox="1"/>
          <p:nvPr/>
        </p:nvSpPr>
        <p:spPr>
          <a:xfrm>
            <a:off x="8698359" y="3224076"/>
            <a:ext cx="3330490" cy="972001"/>
          </a:xfrm>
          <a:prstGeom prst="snip1Rect">
            <a:avLst/>
          </a:prstGeom>
          <a:solidFill>
            <a:srgbClr val="EA7801"/>
          </a:solidFill>
        </p:spPr>
        <p:txBody>
          <a:bodyPr wrap="square" lIns="36000" tIns="0" rIns="36000" bIns="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600" b="1">
                <a:solidFill>
                  <a:schemeClr val="bg1"/>
                </a:solidFill>
                <a:latin typeface="Montserrat" panose="00000500000000000000" pitchFamily="2" charset="-18"/>
              </a:defRPr>
            </a:lvl1pPr>
          </a:lstStyle>
          <a:p>
            <a:r>
              <a:rPr lang="en-GB" sz="1400" noProof="0" dirty="0"/>
              <a:t>Workshop: Beyond Borders </a:t>
            </a:r>
            <a:br>
              <a:rPr lang="en-GB" sz="1400" noProof="0" dirty="0"/>
            </a:br>
            <a:r>
              <a:rPr lang="en-GB" sz="1400" noProof="0" dirty="0"/>
              <a:t>- Equipping Educators </a:t>
            </a:r>
            <a:br>
              <a:rPr lang="en-GB" sz="1400" noProof="0" dirty="0"/>
            </a:br>
            <a:r>
              <a:rPr lang="en-GB" sz="1400" noProof="0" dirty="0"/>
              <a:t>for a Globally Connected </a:t>
            </a:r>
            <a:br>
              <a:rPr lang="en-GB" sz="1400" noProof="0" dirty="0"/>
            </a:br>
            <a:r>
              <a:rPr lang="en-GB" sz="1400" noProof="0" dirty="0"/>
              <a:t>Campus</a:t>
            </a:r>
            <a:endParaRPr lang="en-GB" sz="1400" b="0" noProof="0" dirty="0"/>
          </a:p>
        </p:txBody>
      </p:sp>
      <p:sp>
        <p:nvSpPr>
          <p:cNvPr id="14" name="BlokTextu 13">
            <a:extLst>
              <a:ext uri="{FF2B5EF4-FFF2-40B4-BE49-F238E27FC236}">
                <a16:creationId xmlns:a16="http://schemas.microsoft.com/office/drawing/2014/main" id="{656A04BF-B27E-B38C-0526-597BAE68BC9C}"/>
              </a:ext>
            </a:extLst>
          </p:cNvPr>
          <p:cNvSpPr txBox="1"/>
          <p:nvPr/>
        </p:nvSpPr>
        <p:spPr>
          <a:xfrm>
            <a:off x="8709678" y="4258859"/>
            <a:ext cx="3330490" cy="972000"/>
          </a:xfrm>
          <a:prstGeom prst="snip1Rect">
            <a:avLst/>
          </a:prstGeom>
          <a:solidFill>
            <a:srgbClr val="EA7801"/>
          </a:solidFill>
        </p:spPr>
        <p:txBody>
          <a:bodyPr wrap="square" lIns="36000" tIns="0" rIns="36000" bIns="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600" b="1">
                <a:solidFill>
                  <a:schemeClr val="bg1"/>
                </a:solidFill>
                <a:latin typeface="Montserrat" panose="00000500000000000000" pitchFamily="2" charset="-18"/>
              </a:defRPr>
            </a:lvl1pPr>
          </a:lstStyle>
          <a:p>
            <a:r>
              <a:rPr lang="en-GB" sz="1400" noProof="0" dirty="0"/>
              <a:t>Workshop: Setting Standards </a:t>
            </a:r>
            <a:br>
              <a:rPr lang="en-GB" sz="1400" noProof="0" dirty="0"/>
            </a:br>
            <a:r>
              <a:rPr lang="en-GB" sz="1400" noProof="0" dirty="0"/>
              <a:t>for Enhancing Universities' Reputation and Attractiveness Across the Ulysseus</a:t>
            </a:r>
            <a:endParaRPr lang="en-GB" sz="1400" b="0" noProof="0" dirty="0"/>
          </a:p>
        </p:txBody>
      </p:sp>
      <p:sp>
        <p:nvSpPr>
          <p:cNvPr id="16" name="BlokTextu 15">
            <a:extLst>
              <a:ext uri="{FF2B5EF4-FFF2-40B4-BE49-F238E27FC236}">
                <a16:creationId xmlns:a16="http://schemas.microsoft.com/office/drawing/2014/main" id="{5539EDCA-54F6-2731-FEE7-164E8D9AA617}"/>
              </a:ext>
            </a:extLst>
          </p:cNvPr>
          <p:cNvSpPr txBox="1"/>
          <p:nvPr/>
        </p:nvSpPr>
        <p:spPr>
          <a:xfrm>
            <a:off x="537216" y="5111403"/>
            <a:ext cx="4223709" cy="972000"/>
          </a:xfrm>
          <a:prstGeom prst="snip1Rect">
            <a:avLst/>
          </a:prstGeom>
          <a:solidFill>
            <a:srgbClr val="312A63"/>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r>
              <a:rPr lang="en-GB" sz="1600" noProof="0" dirty="0"/>
              <a:t>Creative Playgrounds</a:t>
            </a:r>
            <a:br>
              <a:rPr lang="en-GB" sz="1600" noProof="0" dirty="0"/>
            </a:br>
            <a:r>
              <a:rPr lang="en-GB" sz="1600" b="0" noProof="0" dirty="0"/>
              <a:t>(Art-Sci Sessions, Art-Sci Forms)</a:t>
            </a:r>
          </a:p>
        </p:txBody>
      </p:sp>
      <p:sp>
        <p:nvSpPr>
          <p:cNvPr id="10" name="BlokTextu 9">
            <a:extLst>
              <a:ext uri="{FF2B5EF4-FFF2-40B4-BE49-F238E27FC236}">
                <a16:creationId xmlns:a16="http://schemas.microsoft.com/office/drawing/2014/main" id="{D7B207AA-06C1-BDE5-0D2C-6536359F4872}"/>
              </a:ext>
            </a:extLst>
          </p:cNvPr>
          <p:cNvSpPr txBox="1"/>
          <p:nvPr/>
        </p:nvSpPr>
        <p:spPr>
          <a:xfrm>
            <a:off x="8691186" y="1599249"/>
            <a:ext cx="3330491" cy="385066"/>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b="1">
                <a:solidFill>
                  <a:schemeClr val="bg1"/>
                </a:solidFill>
                <a:latin typeface="Montserrat" panose="00000500000000000000" pitchFamily="2" charset="-18"/>
              </a:defRPr>
            </a:lvl1pPr>
          </a:lstStyle>
          <a:p>
            <a:r>
              <a:rPr lang="en-GB" noProof="0" dirty="0"/>
              <a:t>General Committee Meeting</a:t>
            </a:r>
            <a:endParaRPr lang="en-GB" b="0" noProof="0" dirty="0"/>
          </a:p>
        </p:txBody>
      </p:sp>
      <p:sp>
        <p:nvSpPr>
          <p:cNvPr id="18" name="BlokTextu 17">
            <a:extLst>
              <a:ext uri="{FF2B5EF4-FFF2-40B4-BE49-F238E27FC236}">
                <a16:creationId xmlns:a16="http://schemas.microsoft.com/office/drawing/2014/main" id="{3B99F580-53D1-CFE2-2C94-A2C40B773AFF}"/>
              </a:ext>
            </a:extLst>
          </p:cNvPr>
          <p:cNvSpPr txBox="1"/>
          <p:nvPr/>
        </p:nvSpPr>
        <p:spPr>
          <a:xfrm>
            <a:off x="4983260" y="3177630"/>
            <a:ext cx="3528000" cy="585386"/>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b="1">
                <a:solidFill>
                  <a:schemeClr val="bg1"/>
                </a:solidFill>
                <a:latin typeface="Montserrat" panose="00000500000000000000" pitchFamily="2" charset="-18"/>
              </a:defRPr>
            </a:lvl1pPr>
          </a:lstStyle>
          <a:p>
            <a:r>
              <a:rPr lang="en-GB" noProof="0" dirty="0"/>
              <a:t>Meeting of Student </a:t>
            </a:r>
            <a:br>
              <a:rPr lang="en-GB" noProof="0" dirty="0"/>
            </a:br>
            <a:r>
              <a:rPr lang="en-GB" noProof="0" dirty="0"/>
              <a:t>Administration Group</a:t>
            </a:r>
            <a:endParaRPr lang="en-GB" b="0" noProof="0" dirty="0"/>
          </a:p>
        </p:txBody>
      </p:sp>
      <p:sp>
        <p:nvSpPr>
          <p:cNvPr id="20" name="BlokTextu 19">
            <a:extLst>
              <a:ext uri="{FF2B5EF4-FFF2-40B4-BE49-F238E27FC236}">
                <a16:creationId xmlns:a16="http://schemas.microsoft.com/office/drawing/2014/main" id="{B0FC4F81-4AA0-7DEB-7387-BEA610C02286}"/>
              </a:ext>
            </a:extLst>
          </p:cNvPr>
          <p:cNvSpPr txBox="1"/>
          <p:nvPr/>
        </p:nvSpPr>
        <p:spPr>
          <a:xfrm>
            <a:off x="8709678" y="5293641"/>
            <a:ext cx="3330490" cy="651796"/>
          </a:xfrm>
          <a:prstGeom prst="snip1Rect">
            <a:avLst/>
          </a:prstGeom>
          <a:solidFill>
            <a:srgbClr val="EA7801"/>
          </a:solidFill>
        </p:spPr>
        <p:txBody>
          <a:bodyPr wrap="square" lIns="36000" tIns="0" rIns="36000" bIns="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600" b="1">
                <a:solidFill>
                  <a:schemeClr val="bg1"/>
                </a:solidFill>
                <a:latin typeface="Montserrat" panose="00000500000000000000" pitchFamily="2" charset="-18"/>
              </a:defRPr>
            </a:lvl1pPr>
          </a:lstStyle>
          <a:p>
            <a:r>
              <a:rPr lang="en-GB" sz="1400" noProof="0" dirty="0"/>
              <a:t>Workshop: Peace Engineering </a:t>
            </a:r>
            <a:br>
              <a:rPr lang="en-GB" sz="1400" noProof="0" dirty="0"/>
            </a:br>
            <a:r>
              <a:rPr lang="en-GB" sz="1400" noProof="0" dirty="0"/>
              <a:t>- Building Resilient Future</a:t>
            </a:r>
            <a:endParaRPr lang="en-GB" sz="1400" b="0" noProof="0" dirty="0"/>
          </a:p>
        </p:txBody>
      </p:sp>
    </p:spTree>
    <p:extLst>
      <p:ext uri="{BB962C8B-B14F-4D97-AF65-F5344CB8AC3E}">
        <p14:creationId xmlns:p14="http://schemas.microsoft.com/office/powerpoint/2010/main" val="755922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5A842-0688-9A7C-B15B-64740DDDE57F}"/>
            </a:ext>
          </a:extLst>
        </p:cNvPr>
        <p:cNvGrpSpPr/>
        <p:nvPr/>
      </p:nvGrpSpPr>
      <p:grpSpPr>
        <a:xfrm>
          <a:off x="0" y="0"/>
          <a:ext cx="0" cy="0"/>
          <a:chOff x="0" y="0"/>
          <a:chExt cx="0" cy="0"/>
        </a:xfrm>
      </p:grpSpPr>
      <p:sp>
        <p:nvSpPr>
          <p:cNvPr id="17" name="Nadpis 1">
            <a:extLst>
              <a:ext uri="{FF2B5EF4-FFF2-40B4-BE49-F238E27FC236}">
                <a16:creationId xmlns:a16="http://schemas.microsoft.com/office/drawing/2014/main" id="{EA1FCE3F-40A4-951E-2FAA-BEA90A843D5F}"/>
              </a:ext>
            </a:extLst>
          </p:cNvPr>
          <p:cNvSpPr txBox="1">
            <a:spLocks/>
          </p:cNvSpPr>
          <p:nvPr/>
        </p:nvSpPr>
        <p:spPr>
          <a:xfrm>
            <a:off x="538774" y="171526"/>
            <a:ext cx="9472001" cy="38506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000"/>
              <a:buFont typeface="Montserrat"/>
              <a:buNone/>
              <a:defRPr sz="2000" b="1" i="0" u="none" strike="noStrike" cap="none">
                <a:solidFill>
                  <a:srgbClr val="2D296C"/>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b="0" noProof="0" dirty="0"/>
              <a:t>Ulysseus Košice Week 20 – 24 October 2025: </a:t>
            </a:r>
            <a:r>
              <a:rPr lang="en-GB" noProof="0" dirty="0"/>
              <a:t>Event Map</a:t>
            </a:r>
          </a:p>
        </p:txBody>
      </p:sp>
      <p:sp>
        <p:nvSpPr>
          <p:cNvPr id="3" name="vyučujúci z min. 2 partnerských inštitúcií spolupracujú na nimi vyučovanom podobnom predmete a spájajú študentov vo virtuálnom priestore…">
            <a:extLst>
              <a:ext uri="{FF2B5EF4-FFF2-40B4-BE49-F238E27FC236}">
                <a16:creationId xmlns:a16="http://schemas.microsoft.com/office/drawing/2014/main" id="{707D9339-01A6-4964-161A-EE3DE11800F8}"/>
              </a:ext>
            </a:extLst>
          </p:cNvPr>
          <p:cNvSpPr txBox="1"/>
          <p:nvPr/>
        </p:nvSpPr>
        <p:spPr>
          <a:xfrm>
            <a:off x="538775" y="882598"/>
            <a:ext cx="2492660" cy="4463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nSpc>
                <a:spcPct val="130000"/>
              </a:lnSpc>
              <a:spcAft>
                <a:spcPts val="600"/>
              </a:spcAft>
              <a:buClr>
                <a:srgbClr val="E55A5A"/>
              </a:buClr>
              <a:buSzPct val="130000"/>
            </a:pPr>
            <a:r>
              <a:rPr lang="en-GB" sz="1600" b="1" noProof="0" dirty="0">
                <a:solidFill>
                  <a:srgbClr val="E55A5A"/>
                </a:solidFill>
                <a:uFill>
                  <a:solidFill>
                    <a:srgbClr val="000000"/>
                  </a:solidFill>
                </a:uFill>
                <a:latin typeface="Montserrat" panose="00000500000000000000" pitchFamily="2" charset="-18"/>
              </a:rPr>
              <a:t>Event portfolio</a:t>
            </a:r>
          </a:p>
          <a:p>
            <a:pPr>
              <a:lnSpc>
                <a:spcPct val="130000"/>
              </a:lnSpc>
              <a:spcAft>
                <a:spcPts val="600"/>
              </a:spcAft>
              <a:buClr>
                <a:srgbClr val="E55A5A"/>
              </a:buClr>
              <a:buSzPct val="130000"/>
            </a:pPr>
            <a:r>
              <a:rPr lang="en-GB" sz="1200" noProof="0" dirty="0">
                <a:uFill>
                  <a:solidFill>
                    <a:srgbClr val="000000"/>
                  </a:solidFill>
                </a:uFill>
                <a:latin typeface="Montserrat" panose="00000500000000000000" pitchFamily="2" charset="-18"/>
              </a:rPr>
              <a:t>In total </a:t>
            </a:r>
            <a:r>
              <a:rPr lang="en-GB" sz="1200" b="1" noProof="0" dirty="0">
                <a:uFill>
                  <a:solidFill>
                    <a:srgbClr val="000000"/>
                  </a:solidFill>
                </a:uFill>
                <a:latin typeface="Montserrat" panose="00000500000000000000" pitchFamily="2" charset="-18"/>
              </a:rPr>
              <a:t>23 events:</a:t>
            </a:r>
          </a:p>
          <a:p>
            <a:pPr marL="180975" indent="-180975">
              <a:lnSpc>
                <a:spcPct val="130000"/>
              </a:lnSpc>
              <a:spcAft>
                <a:spcPts val="600"/>
              </a:spcAft>
              <a:buClr>
                <a:srgbClr val="E55A5A"/>
              </a:buClr>
              <a:buSzPct val="130000"/>
              <a:buFont typeface="Wingdings" panose="05000000000000000000" pitchFamily="2" charset="2"/>
              <a:buChar char="§"/>
            </a:pPr>
            <a:r>
              <a:rPr lang="en-GB" sz="1200" b="1" noProof="0" dirty="0">
                <a:uFill>
                  <a:solidFill>
                    <a:srgbClr val="000000"/>
                  </a:solidFill>
                </a:uFill>
                <a:latin typeface="Montserrat" panose="00000500000000000000" pitchFamily="2" charset="-18"/>
              </a:rPr>
              <a:t>4 public events </a:t>
            </a:r>
            <a:r>
              <a:rPr lang="en-GB" sz="1200" noProof="0" dirty="0">
                <a:uFill>
                  <a:solidFill>
                    <a:srgbClr val="000000"/>
                  </a:solidFill>
                </a:uFill>
                <a:latin typeface="Montserrat" panose="00000500000000000000" pitchFamily="2" charset="-18"/>
              </a:rPr>
              <a:t>(R&amp;I Conference, IH TUKE Presentation, Inclusion in Action event and Art &amp; Science event Creative Playgrounds)</a:t>
            </a:r>
          </a:p>
          <a:p>
            <a:pPr marL="180975" indent="-180975">
              <a:lnSpc>
                <a:spcPct val="130000"/>
              </a:lnSpc>
              <a:spcAft>
                <a:spcPts val="600"/>
              </a:spcAft>
              <a:buClr>
                <a:srgbClr val="E55A5A"/>
              </a:buClr>
              <a:buSzPct val="130000"/>
              <a:buFont typeface="Wingdings" panose="05000000000000000000" pitchFamily="2" charset="2"/>
              <a:buChar char="§"/>
            </a:pPr>
            <a:r>
              <a:rPr lang="en-GB" sz="1200" b="1" noProof="0" dirty="0">
                <a:uFill>
                  <a:solidFill>
                    <a:srgbClr val="000000"/>
                  </a:solidFill>
                </a:uFill>
                <a:latin typeface="Montserrat" panose="00000500000000000000" pitchFamily="2" charset="-18"/>
              </a:rPr>
              <a:t>3 project top events </a:t>
            </a:r>
            <a:r>
              <a:rPr lang="en-GB" sz="1200" noProof="0" dirty="0">
                <a:uFill>
                  <a:solidFill>
                    <a:srgbClr val="000000"/>
                  </a:solidFill>
                </a:uFill>
                <a:latin typeface="Montserrat" panose="00000500000000000000" pitchFamily="2" charset="-18"/>
              </a:rPr>
              <a:t>(Summit, Governing Council, General Committee)</a:t>
            </a:r>
          </a:p>
          <a:p>
            <a:pPr marL="180975" indent="-180975">
              <a:lnSpc>
                <a:spcPct val="130000"/>
              </a:lnSpc>
              <a:spcAft>
                <a:spcPts val="600"/>
              </a:spcAft>
              <a:buClr>
                <a:srgbClr val="E55A5A"/>
              </a:buClr>
              <a:buSzPct val="130000"/>
              <a:buFont typeface="Wingdings" panose="05000000000000000000" pitchFamily="2" charset="2"/>
              <a:buChar char="§"/>
            </a:pPr>
            <a:r>
              <a:rPr lang="en-GB" sz="1200" b="1" noProof="0" dirty="0">
                <a:uFill>
                  <a:solidFill>
                    <a:srgbClr val="000000"/>
                  </a:solidFill>
                </a:uFill>
                <a:latin typeface="Montserrat" panose="00000500000000000000" pitchFamily="2" charset="-18"/>
              </a:rPr>
              <a:t>11 internal project meetings</a:t>
            </a:r>
          </a:p>
          <a:p>
            <a:pPr marL="180975" indent="-180975">
              <a:lnSpc>
                <a:spcPct val="130000"/>
              </a:lnSpc>
              <a:spcAft>
                <a:spcPts val="600"/>
              </a:spcAft>
              <a:buClr>
                <a:srgbClr val="E55A5A"/>
              </a:buClr>
              <a:buSzPct val="130000"/>
              <a:buFont typeface="Wingdings" panose="05000000000000000000" pitchFamily="2" charset="2"/>
              <a:buChar char="§"/>
            </a:pPr>
            <a:r>
              <a:rPr lang="en-GB" sz="1200" b="1" noProof="0" dirty="0">
                <a:uFill>
                  <a:solidFill>
                    <a:srgbClr val="000000"/>
                  </a:solidFill>
                </a:uFill>
                <a:latin typeface="Montserrat" panose="00000500000000000000" pitchFamily="2" charset="-18"/>
              </a:rPr>
              <a:t>1 event for UlySA students</a:t>
            </a:r>
          </a:p>
          <a:p>
            <a:pPr marL="180975" indent="-180975">
              <a:lnSpc>
                <a:spcPct val="130000"/>
              </a:lnSpc>
              <a:spcAft>
                <a:spcPts val="600"/>
              </a:spcAft>
              <a:buClr>
                <a:srgbClr val="E55A5A"/>
              </a:buClr>
              <a:buSzPct val="130000"/>
              <a:buFont typeface="Wingdings" panose="05000000000000000000" pitchFamily="2" charset="2"/>
              <a:buChar char="§"/>
            </a:pPr>
            <a:r>
              <a:rPr lang="en-GB" sz="1200" b="1" noProof="0" dirty="0">
                <a:uFill>
                  <a:solidFill>
                    <a:srgbClr val="000000"/>
                  </a:solidFill>
                </a:uFill>
                <a:latin typeface="Montserrat" panose="00000500000000000000" pitchFamily="2" charset="-18"/>
              </a:rPr>
              <a:t>4 workshops for specific target groups </a:t>
            </a:r>
            <a:r>
              <a:rPr lang="en-GB" sz="1200" noProof="0" dirty="0">
                <a:uFill>
                  <a:solidFill>
                    <a:srgbClr val="000000"/>
                  </a:solidFill>
                </a:uFill>
                <a:latin typeface="Montserrat" panose="00000500000000000000" pitchFamily="2" charset="-18"/>
              </a:rPr>
              <a:t>(university staff, secondary schools)</a:t>
            </a:r>
          </a:p>
        </p:txBody>
      </p:sp>
      <p:pic>
        <p:nvPicPr>
          <p:cNvPr id="4" name="Obrázok 3">
            <a:extLst>
              <a:ext uri="{FF2B5EF4-FFF2-40B4-BE49-F238E27FC236}">
                <a16:creationId xmlns:a16="http://schemas.microsoft.com/office/drawing/2014/main" id="{E70837A4-723C-9DB4-9D3E-A591E3F196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6193" y="882598"/>
            <a:ext cx="8883559" cy="5975402"/>
          </a:xfrm>
          <a:prstGeom prst="rect">
            <a:avLst/>
          </a:prstGeom>
        </p:spPr>
      </p:pic>
      <p:sp>
        <p:nvSpPr>
          <p:cNvPr id="6" name="Rectangle 1">
            <a:extLst>
              <a:ext uri="{FF2B5EF4-FFF2-40B4-BE49-F238E27FC236}">
                <a16:creationId xmlns:a16="http://schemas.microsoft.com/office/drawing/2014/main" id="{FDF124FC-C90F-BB37-193C-A1C52FFBF1A2}"/>
              </a:ext>
            </a:extLst>
          </p:cNvPr>
          <p:cNvSpPr>
            <a:spLocks noChangeArrowheads="1"/>
          </p:cNvSpPr>
          <p:nvPr/>
        </p:nvSpPr>
        <p:spPr bwMode="auto">
          <a:xfrm>
            <a:off x="538774" y="5548831"/>
            <a:ext cx="24926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buClrTx/>
            </a:pPr>
            <a:r>
              <a:rPr lang="en-GB" sz="1000" b="1" noProof="0" dirty="0">
                <a:solidFill>
                  <a:schemeClr val="tx1"/>
                </a:solidFill>
                <a:latin typeface="Montserrat" panose="00000500000000000000" pitchFamily="2" charset="-18"/>
                <a:hlinkClick r:id="rId4"/>
              </a:rPr>
              <a:t>More details: event map-ukw.pdf</a:t>
            </a:r>
            <a:endParaRPr kumimoji="0" lang="en-GB" sz="1000" b="1" i="0" u="none" strike="noStrike" cap="none" normalizeH="0" baseline="0" noProof="0" dirty="0">
              <a:ln>
                <a:noFill/>
              </a:ln>
              <a:solidFill>
                <a:schemeClr val="tx1"/>
              </a:solidFill>
              <a:effectLst/>
              <a:latin typeface="Montserrat" panose="00000500000000000000" pitchFamily="2" charset="-18"/>
            </a:endParaRPr>
          </a:p>
        </p:txBody>
      </p:sp>
    </p:spTree>
    <p:extLst>
      <p:ext uri="{BB962C8B-B14F-4D97-AF65-F5344CB8AC3E}">
        <p14:creationId xmlns:p14="http://schemas.microsoft.com/office/powerpoint/2010/main" val="504821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17A3F-E89F-062D-D8B9-EFC2DE9D2C5D}"/>
            </a:ext>
          </a:extLst>
        </p:cNvPr>
        <p:cNvGrpSpPr/>
        <p:nvPr/>
      </p:nvGrpSpPr>
      <p:grpSpPr>
        <a:xfrm>
          <a:off x="0" y="0"/>
          <a:ext cx="0" cy="0"/>
          <a:chOff x="0" y="0"/>
          <a:chExt cx="0" cy="0"/>
        </a:xfrm>
      </p:grpSpPr>
      <p:sp>
        <p:nvSpPr>
          <p:cNvPr id="17" name="Nadpis 1">
            <a:extLst>
              <a:ext uri="{FF2B5EF4-FFF2-40B4-BE49-F238E27FC236}">
                <a16:creationId xmlns:a16="http://schemas.microsoft.com/office/drawing/2014/main" id="{98EFE75C-94CD-0B5B-834E-BD11120A3892}"/>
              </a:ext>
            </a:extLst>
          </p:cNvPr>
          <p:cNvSpPr txBox="1">
            <a:spLocks/>
          </p:cNvSpPr>
          <p:nvPr/>
        </p:nvSpPr>
        <p:spPr>
          <a:xfrm>
            <a:off x="538774" y="171526"/>
            <a:ext cx="9472001" cy="38506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000"/>
              <a:buFont typeface="Montserrat"/>
              <a:buNone/>
              <a:defRPr sz="2000" b="1" i="0" u="none" strike="noStrike" cap="none">
                <a:solidFill>
                  <a:srgbClr val="2D296C"/>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b="0" noProof="0" dirty="0"/>
              <a:t>Ulysseus Košice Week 20 – 24 October 2025: </a:t>
            </a:r>
            <a:r>
              <a:rPr lang="en-GB" noProof="0" dirty="0"/>
              <a:t>Event Portfolio (Details)</a:t>
            </a:r>
          </a:p>
        </p:txBody>
      </p:sp>
      <p:graphicFrame>
        <p:nvGraphicFramePr>
          <p:cNvPr id="4" name="Tabuľka 3">
            <a:extLst>
              <a:ext uri="{FF2B5EF4-FFF2-40B4-BE49-F238E27FC236}">
                <a16:creationId xmlns:a16="http://schemas.microsoft.com/office/drawing/2014/main" id="{A726741A-F210-C566-C730-7C186804CE38}"/>
              </a:ext>
            </a:extLst>
          </p:cNvPr>
          <p:cNvGraphicFramePr>
            <a:graphicFrameLocks noGrp="1"/>
          </p:cNvGraphicFramePr>
          <p:nvPr>
            <p:extLst>
              <p:ext uri="{D42A27DB-BD31-4B8C-83A1-F6EECF244321}">
                <p14:modId xmlns:p14="http://schemas.microsoft.com/office/powerpoint/2010/main" val="2756686720"/>
              </p:ext>
            </p:extLst>
          </p:nvPr>
        </p:nvGraphicFramePr>
        <p:xfrm>
          <a:off x="537218" y="797026"/>
          <a:ext cx="11301344" cy="5891775"/>
        </p:xfrm>
        <a:graphic>
          <a:graphicData uri="http://schemas.openxmlformats.org/drawingml/2006/table">
            <a:tbl>
              <a:tblPr/>
              <a:tblGrid>
                <a:gridCol w="6101707">
                  <a:extLst>
                    <a:ext uri="{9D8B030D-6E8A-4147-A177-3AD203B41FA5}">
                      <a16:colId xmlns:a16="http://schemas.microsoft.com/office/drawing/2014/main" val="1504513344"/>
                    </a:ext>
                  </a:extLst>
                </a:gridCol>
                <a:gridCol w="2466975">
                  <a:extLst>
                    <a:ext uri="{9D8B030D-6E8A-4147-A177-3AD203B41FA5}">
                      <a16:colId xmlns:a16="http://schemas.microsoft.com/office/drawing/2014/main" val="855229375"/>
                    </a:ext>
                  </a:extLst>
                </a:gridCol>
                <a:gridCol w="523875">
                  <a:extLst>
                    <a:ext uri="{9D8B030D-6E8A-4147-A177-3AD203B41FA5}">
                      <a16:colId xmlns:a16="http://schemas.microsoft.com/office/drawing/2014/main" val="1080666384"/>
                    </a:ext>
                  </a:extLst>
                </a:gridCol>
                <a:gridCol w="647700">
                  <a:extLst>
                    <a:ext uri="{9D8B030D-6E8A-4147-A177-3AD203B41FA5}">
                      <a16:colId xmlns:a16="http://schemas.microsoft.com/office/drawing/2014/main" val="3337990732"/>
                    </a:ext>
                  </a:extLst>
                </a:gridCol>
                <a:gridCol w="1561087">
                  <a:extLst>
                    <a:ext uri="{9D8B030D-6E8A-4147-A177-3AD203B41FA5}">
                      <a16:colId xmlns:a16="http://schemas.microsoft.com/office/drawing/2014/main" val="4071568759"/>
                    </a:ext>
                  </a:extLst>
                </a:gridCol>
              </a:tblGrid>
              <a:tr h="176792">
                <a:tc>
                  <a:txBody>
                    <a:bodyPr/>
                    <a:lstStyle/>
                    <a:p>
                      <a:pPr algn="l" fontAlgn="ctr"/>
                      <a:r>
                        <a:rPr lang="en-GB" sz="1050" b="1" i="0" u="none" strike="noStrike" noProof="0" dirty="0">
                          <a:solidFill>
                            <a:srgbClr val="E55A5A"/>
                          </a:solidFill>
                          <a:effectLst/>
                          <a:latin typeface="Montserrat" panose="00000500000000000000" pitchFamily="2" charset="-18"/>
                        </a:rPr>
                        <a:t>Event</a:t>
                      </a:r>
                    </a:p>
                  </a:txBody>
                  <a:tcPr marL="72000" marR="72000" marT="36000" marB="36000" anchor="ctr">
                    <a:lnL w="28575"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1" i="0" u="none" strike="noStrike" noProof="0" dirty="0">
                          <a:solidFill>
                            <a:srgbClr val="E55A5A"/>
                          </a:solidFill>
                          <a:effectLst/>
                          <a:latin typeface="Montserrat" panose="00000500000000000000" pitchFamily="2" charset="-18"/>
                        </a:rPr>
                        <a:t>Dates, Times</a:t>
                      </a:r>
                    </a:p>
                  </a:txBody>
                  <a:tcPr marL="72000" marR="72000" marT="36000" marB="3600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ctr" fontAlgn="ctr"/>
                      <a:r>
                        <a:rPr lang="en-GB" sz="1050" b="1" i="0" u="none" strike="noStrike" noProof="0" dirty="0">
                          <a:solidFill>
                            <a:srgbClr val="E55A5A"/>
                          </a:solidFill>
                          <a:effectLst/>
                          <a:latin typeface="Montserrat" panose="00000500000000000000" pitchFamily="2" charset="-18"/>
                        </a:rPr>
                        <a:t>WP</a:t>
                      </a:r>
                    </a:p>
                  </a:txBody>
                  <a:tcPr marL="72000" marR="72000" marT="36000" marB="3600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1" i="0" u="none" strike="noStrike" noProof="0" dirty="0">
                          <a:solidFill>
                            <a:srgbClr val="E55A5A"/>
                          </a:solidFill>
                          <a:effectLst/>
                          <a:latin typeface="Montserrat" panose="00000500000000000000" pitchFamily="2" charset="-18"/>
                        </a:rPr>
                        <a:t>Lead</a:t>
                      </a:r>
                    </a:p>
                  </a:txBody>
                  <a:tcPr marL="72000" marR="72000" marT="36000" marB="3600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1" i="0" u="none" strike="noStrike" noProof="0" dirty="0">
                          <a:solidFill>
                            <a:srgbClr val="E55A5A"/>
                          </a:solidFill>
                          <a:effectLst/>
                          <a:latin typeface="Montserrat" panose="00000500000000000000" pitchFamily="2" charset="-18"/>
                        </a:rPr>
                        <a:t>Event Owner</a:t>
                      </a:r>
                    </a:p>
                  </a:txBody>
                  <a:tcPr marL="72000" marR="72000" marT="36000" marB="3600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extLst>
                  <a:ext uri="{0D108BD9-81ED-4DB2-BD59-A6C34878D82A}">
                    <a16:rowId xmlns:a16="http://schemas.microsoft.com/office/drawing/2014/main" val="2710081221"/>
                  </a:ext>
                </a:extLst>
              </a:tr>
              <a:tr h="251118">
                <a:tc>
                  <a:txBody>
                    <a:bodyPr/>
                    <a:lstStyle/>
                    <a:p>
                      <a:pPr algn="l" fontAlgn="ctr"/>
                      <a:r>
                        <a:rPr lang="en-GB" sz="1050" b="1" i="0" u="none" strike="noStrike" noProof="0" dirty="0">
                          <a:solidFill>
                            <a:srgbClr val="000000"/>
                          </a:solidFill>
                          <a:effectLst/>
                          <a:latin typeface="Montserrat" panose="00000500000000000000" pitchFamily="2" charset="-18"/>
                        </a:rPr>
                        <a:t>Ulysseus Summit 2025</a:t>
                      </a:r>
                    </a:p>
                  </a:txBody>
                  <a:tcPr marL="72000" marR="72000" marT="9525" marB="0" anchor="ctr">
                    <a:lnL w="28575"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Wed, 22 Oct, 09:00-15:30</a:t>
                      </a:r>
                      <a:br>
                        <a:rPr lang="en-GB" sz="1050" b="0" i="0" u="none" strike="noStrike" noProof="0" dirty="0">
                          <a:solidFill>
                            <a:srgbClr val="000000"/>
                          </a:solidFill>
                          <a:effectLst/>
                          <a:latin typeface="Montserrat" panose="00000500000000000000" pitchFamily="2" charset="-18"/>
                        </a:rPr>
                      </a:br>
                      <a:r>
                        <a:rPr lang="en-GB" sz="1050" b="0" i="0" u="none" strike="noStrike" noProof="0" dirty="0">
                          <a:solidFill>
                            <a:srgbClr val="000000"/>
                          </a:solidFill>
                          <a:effectLst/>
                          <a:latin typeface="Montserrat" panose="00000500000000000000" pitchFamily="2" charset="-18"/>
                        </a:rPr>
                        <a:t>+ Dinner (Thu, 23 Oct since 19:30)</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ctr" fontAlgn="ctr"/>
                      <a:r>
                        <a:rPr lang="en-GB" sz="1050" b="0" i="0" u="none" strike="noStrike" noProof="0" dirty="0">
                          <a:solidFill>
                            <a:srgbClr val="000000"/>
                          </a:solidFill>
                          <a:effectLst/>
                          <a:latin typeface="Montserrat" panose="00000500000000000000" pitchFamily="2" charset="-18"/>
                        </a:rPr>
                        <a:t>WP1</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USE</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50" b="0" i="0" u="none" strike="noStrike" noProof="0" dirty="0">
                          <a:solidFill>
                            <a:srgbClr val="000000"/>
                          </a:solidFill>
                          <a:effectLst/>
                          <a:latin typeface="Montserrat" panose="00000500000000000000" pitchFamily="2" charset="-18"/>
                          <a:hlinkClick r:id="rId3"/>
                        </a:rPr>
                        <a:t>Rubén López</a:t>
                      </a:r>
                      <a:endParaRPr lang="en-GB" sz="105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extLst>
                  <a:ext uri="{0D108BD9-81ED-4DB2-BD59-A6C34878D82A}">
                    <a16:rowId xmlns:a16="http://schemas.microsoft.com/office/drawing/2014/main" val="1540646990"/>
                  </a:ext>
                </a:extLst>
              </a:tr>
              <a:tr h="251118">
                <a:tc>
                  <a:txBody>
                    <a:bodyPr/>
                    <a:lstStyle/>
                    <a:p>
                      <a:pPr algn="l" fontAlgn="ctr"/>
                      <a:r>
                        <a:rPr lang="en-GB" sz="1050" b="1" i="0" u="none" strike="noStrike" noProof="0" dirty="0">
                          <a:solidFill>
                            <a:srgbClr val="000000"/>
                          </a:solidFill>
                          <a:effectLst/>
                          <a:latin typeface="Montserrat" panose="00000500000000000000" pitchFamily="2" charset="-18"/>
                        </a:rPr>
                        <a:t>Governing Council Meeting &amp; Rectors’ Programme</a:t>
                      </a:r>
                    </a:p>
                  </a:txBody>
                  <a:tcPr marL="72000" marR="72000" marT="9525" marB="0" anchor="ctr">
                    <a:lnL w="28575"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Thu, 23 Oct, 10:00-15:00</a:t>
                      </a:r>
                      <a:br>
                        <a:rPr lang="en-GB" sz="1050" b="0" i="0" u="none" strike="noStrike" noProof="0" dirty="0">
                          <a:solidFill>
                            <a:srgbClr val="000000"/>
                          </a:solidFill>
                          <a:effectLst/>
                          <a:latin typeface="Montserrat" panose="00000500000000000000" pitchFamily="2" charset="-18"/>
                        </a:rPr>
                      </a:br>
                      <a:r>
                        <a:rPr lang="en-GB" sz="1050" b="0" i="0" u="none" strike="noStrike" noProof="0" dirty="0">
                          <a:solidFill>
                            <a:srgbClr val="000000"/>
                          </a:solidFill>
                          <a:effectLst/>
                          <a:latin typeface="Montserrat" panose="00000500000000000000" pitchFamily="2" charset="-18"/>
                        </a:rPr>
                        <a:t>(11:00-12:30 Council Meeting)</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ctr" fontAlgn="ctr"/>
                      <a:r>
                        <a:rPr lang="en-GB" sz="1050" b="0" i="0" u="none" strike="noStrike" noProof="0" dirty="0">
                          <a:solidFill>
                            <a:srgbClr val="000000"/>
                          </a:solidFill>
                          <a:effectLst/>
                          <a:latin typeface="Montserrat" panose="00000500000000000000" pitchFamily="2" charset="-18"/>
                        </a:rPr>
                        <a:t>WP1</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USE</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50" b="0" i="0" u="none" strike="noStrike" noProof="0" dirty="0">
                          <a:solidFill>
                            <a:srgbClr val="000000"/>
                          </a:solidFill>
                          <a:effectLst/>
                          <a:latin typeface="Montserrat" panose="00000500000000000000" pitchFamily="2" charset="-18"/>
                          <a:hlinkClick r:id="rId3"/>
                        </a:rPr>
                        <a:t>Rubén López</a:t>
                      </a:r>
                      <a:endParaRPr lang="en-GB" sz="105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extLst>
                  <a:ext uri="{0D108BD9-81ED-4DB2-BD59-A6C34878D82A}">
                    <a16:rowId xmlns:a16="http://schemas.microsoft.com/office/drawing/2014/main" val="2346182856"/>
                  </a:ext>
                </a:extLst>
              </a:tr>
              <a:tr h="129188">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50" b="1" i="0" u="none" strike="noStrike" noProof="0" dirty="0">
                          <a:solidFill>
                            <a:srgbClr val="000000"/>
                          </a:solidFill>
                          <a:effectLst/>
                          <a:latin typeface="Montserrat" panose="00000500000000000000" pitchFamily="2" charset="-18"/>
                        </a:rPr>
                        <a:t>General Committee Meeting</a:t>
                      </a:r>
                    </a:p>
                  </a:txBody>
                  <a:tcPr marL="72000" marR="72000" marT="9525" marB="0" anchor="ctr">
                    <a:lnL w="28575"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Wed, 22 Oct, 16:00-18:00</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ctr" fontAlgn="ctr"/>
                      <a:r>
                        <a:rPr lang="en-GB" sz="1050" b="0" i="0" u="none" strike="noStrike" noProof="0" dirty="0">
                          <a:solidFill>
                            <a:srgbClr val="000000"/>
                          </a:solidFill>
                          <a:effectLst/>
                          <a:latin typeface="Montserrat" panose="00000500000000000000" pitchFamily="2" charset="-18"/>
                        </a:rPr>
                        <a:t>WP1</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USE</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50" b="0" i="0" u="none" strike="noStrike" noProof="0" dirty="0">
                          <a:solidFill>
                            <a:srgbClr val="000000"/>
                          </a:solidFill>
                          <a:effectLst/>
                          <a:latin typeface="Montserrat" panose="00000500000000000000" pitchFamily="2" charset="-18"/>
                          <a:hlinkClick r:id="rId3"/>
                        </a:rPr>
                        <a:t>Rubén López</a:t>
                      </a:r>
                      <a:endParaRPr lang="en-GB" sz="105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extLst>
                  <a:ext uri="{0D108BD9-81ED-4DB2-BD59-A6C34878D82A}">
                    <a16:rowId xmlns:a16="http://schemas.microsoft.com/office/drawing/2014/main" val="1731485739"/>
                  </a:ext>
                </a:extLst>
              </a:tr>
              <a:tr h="129188">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50" b="1" i="0" u="none" strike="noStrike" noProof="0" dirty="0">
                          <a:solidFill>
                            <a:srgbClr val="000000"/>
                          </a:solidFill>
                          <a:effectLst/>
                          <a:latin typeface="Montserrat" panose="00000500000000000000" pitchFamily="2" charset="-18"/>
                        </a:rPr>
                        <a:t>Project Managers Meeting</a:t>
                      </a:r>
                    </a:p>
                  </a:txBody>
                  <a:tcPr marL="72000" marR="72000" marT="9525" marB="0" anchor="ctr">
                    <a:lnL w="28575"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Thu, 23. Oct, 14:00-16:00</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ctr" fontAlgn="ctr"/>
                      <a:r>
                        <a:rPr lang="en-GB" sz="1050" b="0" i="0" u="none" strike="noStrike" noProof="0" dirty="0">
                          <a:solidFill>
                            <a:srgbClr val="000000"/>
                          </a:solidFill>
                          <a:effectLst/>
                          <a:latin typeface="Montserrat" panose="00000500000000000000" pitchFamily="2" charset="-18"/>
                        </a:rPr>
                        <a:t>WP1</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USE</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50" b="0" i="0" u="none" strike="noStrike" noProof="0" dirty="0">
                          <a:solidFill>
                            <a:srgbClr val="000000"/>
                          </a:solidFill>
                          <a:effectLst/>
                          <a:latin typeface="Montserrat" panose="00000500000000000000" pitchFamily="2" charset="-18"/>
                          <a:hlinkClick r:id="rId3"/>
                        </a:rPr>
                        <a:t>Rubén López</a:t>
                      </a:r>
                      <a:endParaRPr lang="en-GB" sz="105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extLst>
                  <a:ext uri="{0D108BD9-81ED-4DB2-BD59-A6C34878D82A}">
                    <a16:rowId xmlns:a16="http://schemas.microsoft.com/office/drawing/2014/main" val="1835712289"/>
                  </a:ext>
                </a:extLst>
              </a:tr>
              <a:tr h="251118">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50" b="1" i="0" u="none" strike="noStrike" noProof="0" dirty="0">
                          <a:solidFill>
                            <a:srgbClr val="000000"/>
                          </a:solidFill>
                          <a:effectLst/>
                          <a:latin typeface="Montserrat" panose="00000500000000000000" pitchFamily="2" charset="-18"/>
                        </a:rPr>
                        <a:t>UlySA Bootcamp</a:t>
                      </a:r>
                      <a:endParaRPr lang="en-GB" sz="1050" b="0" i="0" u="none" strike="noStrike" noProof="0" dirty="0">
                        <a:solidFill>
                          <a:srgbClr val="000000"/>
                        </a:solidFill>
                        <a:effectLst/>
                        <a:latin typeface="Montserrat" panose="00000500000000000000" pitchFamily="2" charset="-18"/>
                      </a:endParaRPr>
                    </a:p>
                  </a:txBody>
                  <a:tcPr marL="72000" marR="72000" marT="9525" marB="0" anchor="ctr">
                    <a:lnL w="28575"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Whole week, 09:00-16:00 (Fri until 12:00)</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ctr" fontAlgn="ctr"/>
                      <a:r>
                        <a:rPr lang="en-GB" sz="1050" b="0" i="0" u="none" strike="noStrike" noProof="0" dirty="0">
                          <a:solidFill>
                            <a:srgbClr val="000000"/>
                          </a:solidFill>
                          <a:effectLst/>
                          <a:latin typeface="Montserrat" panose="00000500000000000000" pitchFamily="2" charset="-18"/>
                        </a:rPr>
                        <a:t>WP1</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UniCA</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50" b="0" i="0" u="none" strike="noStrike" noProof="0" dirty="0">
                          <a:solidFill>
                            <a:srgbClr val="000000"/>
                          </a:solidFill>
                          <a:effectLst/>
                          <a:latin typeface="Montserrat" panose="00000500000000000000" pitchFamily="2" charset="-18"/>
                          <a:hlinkClick r:id="rId4"/>
                        </a:rPr>
                        <a:t>Pauline Achard</a:t>
                      </a:r>
                      <a:endParaRPr lang="en-GB" sz="105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extLst>
                  <a:ext uri="{0D108BD9-81ED-4DB2-BD59-A6C34878D82A}">
                    <a16:rowId xmlns:a16="http://schemas.microsoft.com/office/drawing/2014/main" val="38384156"/>
                  </a:ext>
                </a:extLst>
              </a:tr>
              <a:tr h="251118">
                <a:tc>
                  <a:txBody>
                    <a:bodyPr/>
                    <a:lstStyle/>
                    <a:p>
                      <a:pPr algn="l" fontAlgn="ctr"/>
                      <a:r>
                        <a:rPr lang="en-GB" sz="1050" b="1" i="0" u="none" strike="noStrike" noProof="0" dirty="0">
                          <a:solidFill>
                            <a:srgbClr val="000000"/>
                          </a:solidFill>
                          <a:effectLst/>
                          <a:latin typeface="Montserrat" panose="00000500000000000000" pitchFamily="2" charset="-18"/>
                        </a:rPr>
                        <a:t>Ulysseus Innovation Hub Day: Connecting R&amp;I for Digital Transformation</a:t>
                      </a:r>
                      <a:endParaRPr lang="en-GB" sz="1050" b="0" i="0" u="none" strike="noStrike" noProof="0" dirty="0">
                        <a:solidFill>
                          <a:srgbClr val="000000"/>
                        </a:solidFill>
                        <a:effectLst/>
                        <a:latin typeface="Montserrat" panose="00000500000000000000" pitchFamily="2" charset="-18"/>
                      </a:endParaRPr>
                    </a:p>
                  </a:txBody>
                  <a:tcPr marL="72000" marR="72000" marT="9525" marB="0" anchor="ctr">
                    <a:lnL w="28575"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Tue, 21 Oct, 09:00-16:00</a:t>
                      </a:r>
                      <a:br>
                        <a:rPr lang="en-GB" sz="1050" b="0" i="0" u="none" strike="noStrike" noProof="0" dirty="0">
                          <a:solidFill>
                            <a:srgbClr val="000000"/>
                          </a:solidFill>
                          <a:effectLst/>
                          <a:latin typeface="Montserrat" panose="00000500000000000000" pitchFamily="2" charset="-18"/>
                        </a:rPr>
                      </a:br>
                      <a:r>
                        <a:rPr lang="en-GB" sz="1050" b="0" i="0" u="none" strike="noStrike" noProof="0" dirty="0">
                          <a:solidFill>
                            <a:srgbClr val="000000"/>
                          </a:solidFill>
                          <a:effectLst/>
                          <a:latin typeface="Montserrat" panose="00000500000000000000" pitchFamily="2" charset="-18"/>
                        </a:rPr>
                        <a:t>+ Cocktail (since 16:30)</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ctr" fontAlgn="ctr"/>
                      <a:r>
                        <a:rPr lang="en-GB" sz="1050" b="0" i="0" u="none" strike="noStrike" noProof="0" dirty="0">
                          <a:solidFill>
                            <a:srgbClr val="000000"/>
                          </a:solidFill>
                          <a:effectLst/>
                          <a:latin typeface="Montserrat" panose="00000500000000000000" pitchFamily="2" charset="-18"/>
                        </a:rPr>
                        <a:t>WP2</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TUKE</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50" b="0" i="0" u="none" strike="noStrike" noProof="0" dirty="0">
                          <a:solidFill>
                            <a:srgbClr val="000000"/>
                          </a:solidFill>
                          <a:effectLst/>
                          <a:latin typeface="Montserrat" panose="00000500000000000000" pitchFamily="2" charset="-18"/>
                          <a:hlinkClick r:id="rId5"/>
                        </a:rPr>
                        <a:t>Tomáš Pavlik</a:t>
                      </a:r>
                      <a:endParaRPr lang="en-GB" sz="105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extLst>
                  <a:ext uri="{0D108BD9-81ED-4DB2-BD59-A6C34878D82A}">
                    <a16:rowId xmlns:a16="http://schemas.microsoft.com/office/drawing/2014/main" val="187986053"/>
                  </a:ext>
                </a:extLst>
              </a:tr>
              <a:tr h="251118">
                <a:tc>
                  <a:txBody>
                    <a:bodyPr/>
                    <a:lstStyle/>
                    <a:p>
                      <a:pPr algn="l" fontAlgn="ctr"/>
                      <a:r>
                        <a:rPr lang="en-GB" sz="1050" b="1" i="0" u="none" strike="noStrike" noProof="0" dirty="0">
                          <a:solidFill>
                            <a:srgbClr val="000000"/>
                          </a:solidFill>
                          <a:effectLst/>
                          <a:latin typeface="Montserrat" panose="00000500000000000000" pitchFamily="2" charset="-18"/>
                        </a:rPr>
                        <a:t>Innovation Hub Committee Meeting</a:t>
                      </a:r>
                    </a:p>
                  </a:txBody>
                  <a:tcPr marL="72000" marR="72000" marT="9525" marB="0" anchor="ctr">
                    <a:lnL w="28575"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Thu, 23 Oct, 09:00-11:00</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ctr" fontAlgn="ctr"/>
                      <a:r>
                        <a:rPr lang="en-GB" sz="1050" b="0" i="0" u="none" strike="noStrike" noProof="0" dirty="0">
                          <a:solidFill>
                            <a:srgbClr val="000000"/>
                          </a:solidFill>
                          <a:effectLst/>
                          <a:latin typeface="Montserrat" panose="00000500000000000000" pitchFamily="2" charset="-18"/>
                        </a:rPr>
                        <a:t>WP2</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UniCA</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50" b="0" i="0" u="none" strike="noStrike" noProof="0" dirty="0">
                          <a:solidFill>
                            <a:srgbClr val="000000"/>
                          </a:solidFill>
                          <a:effectLst/>
                          <a:latin typeface="Montserrat" panose="00000500000000000000" pitchFamily="2" charset="-18"/>
                          <a:hlinkClick r:id="rId6"/>
                        </a:rPr>
                        <a:t>Yacine Gouaich</a:t>
                      </a:r>
                      <a:endParaRPr lang="en-GB" sz="1050" b="0" i="0" u="none" strike="noStrike" noProof="0" dirty="0">
                        <a:solidFill>
                          <a:srgbClr val="000000"/>
                        </a:solidFill>
                        <a:effectLst/>
                        <a:latin typeface="Montserrat" panose="00000500000000000000" pitchFamily="2" charset="-18"/>
                      </a:endParaRP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50" b="0" i="0" u="none" strike="noStrike" noProof="0" dirty="0">
                          <a:solidFill>
                            <a:srgbClr val="000000"/>
                          </a:solidFill>
                          <a:effectLst/>
                          <a:latin typeface="Montserrat" panose="00000500000000000000" pitchFamily="2" charset="-18"/>
                          <a:hlinkClick r:id="rId4"/>
                        </a:rPr>
                        <a:t>Pauline Achard</a:t>
                      </a:r>
                      <a:endParaRPr lang="en-GB" sz="105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extLst>
                  <a:ext uri="{0D108BD9-81ED-4DB2-BD59-A6C34878D82A}">
                    <a16:rowId xmlns:a16="http://schemas.microsoft.com/office/drawing/2014/main" val="2143547424"/>
                  </a:ext>
                </a:extLst>
              </a:tr>
              <a:tr h="129188">
                <a:tc>
                  <a:txBody>
                    <a:bodyPr/>
                    <a:lstStyle/>
                    <a:p>
                      <a:pPr algn="l" fontAlgn="ctr"/>
                      <a:r>
                        <a:rPr lang="en-GB" sz="1050" b="1" i="0" u="none" strike="noStrike" noProof="0" dirty="0">
                          <a:solidFill>
                            <a:srgbClr val="000000"/>
                          </a:solidFill>
                          <a:effectLst/>
                          <a:latin typeface="Montserrat" panose="00000500000000000000" pitchFamily="2" charset="-18"/>
                        </a:rPr>
                        <a:t>Innovation Hub Managers And International Project Office Meeting</a:t>
                      </a:r>
                    </a:p>
                  </a:txBody>
                  <a:tcPr marL="72000" marR="72000" marT="9525" marB="0" anchor="ctr">
                    <a:lnL w="28575"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Thu, 23. Oct, 14:00-18:00</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ctr" fontAlgn="ctr"/>
                      <a:r>
                        <a:rPr lang="en-GB" sz="1050" b="0" i="0" u="none" strike="noStrike" noProof="0" dirty="0">
                          <a:solidFill>
                            <a:srgbClr val="000000"/>
                          </a:solidFill>
                          <a:effectLst/>
                          <a:latin typeface="Montserrat" panose="00000500000000000000" pitchFamily="2" charset="-18"/>
                        </a:rPr>
                        <a:t>WP2</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UniCA</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50" b="0" i="0" u="none" strike="noStrike" noProof="0" dirty="0">
                          <a:solidFill>
                            <a:srgbClr val="000000"/>
                          </a:solidFill>
                          <a:effectLst/>
                          <a:latin typeface="Montserrat" panose="00000500000000000000" pitchFamily="2" charset="-18"/>
                          <a:hlinkClick r:id="rId7"/>
                        </a:rPr>
                        <a:t>Adil </a:t>
                      </a:r>
                      <a:r>
                        <a:rPr lang="en-GB" sz="1050" b="0" i="0" u="none" strike="noStrike" noProof="0" dirty="0" err="1">
                          <a:solidFill>
                            <a:srgbClr val="000000"/>
                          </a:solidFill>
                          <a:effectLst/>
                          <a:latin typeface="Montserrat" panose="00000500000000000000" pitchFamily="2" charset="-18"/>
                          <a:hlinkClick r:id="rId7"/>
                        </a:rPr>
                        <a:t>Bakayan</a:t>
                      </a:r>
                      <a:endParaRPr lang="en-GB" sz="105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extLst>
                  <a:ext uri="{0D108BD9-81ED-4DB2-BD59-A6C34878D82A}">
                    <a16:rowId xmlns:a16="http://schemas.microsoft.com/office/drawing/2014/main" val="3572472397"/>
                  </a:ext>
                </a:extLst>
              </a:tr>
              <a:tr h="251118">
                <a:tc>
                  <a:txBody>
                    <a:bodyPr/>
                    <a:lstStyle/>
                    <a:p>
                      <a:pPr algn="l" fontAlgn="ctr"/>
                      <a:r>
                        <a:rPr lang="en-GB" sz="1050" b="1" i="0" u="none" strike="noStrike" noProof="0" dirty="0">
                          <a:solidFill>
                            <a:srgbClr val="000000"/>
                          </a:solidFill>
                          <a:effectLst/>
                          <a:latin typeface="Montserrat" panose="00000500000000000000" pitchFamily="2" charset="-18"/>
                        </a:rPr>
                        <a:t>Semi-annual Mobility Workshop</a:t>
                      </a:r>
                    </a:p>
                  </a:txBody>
                  <a:tcPr marL="72000" marR="72000" marT="9525" marB="0" anchor="ctr">
                    <a:lnL w="28575"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Tue, 21 Oct, 09:00-16:00</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ctr" fontAlgn="ctr"/>
                      <a:r>
                        <a:rPr lang="en-GB" sz="1050" b="0" i="0" u="none" strike="noStrike" noProof="0" dirty="0">
                          <a:solidFill>
                            <a:srgbClr val="000000"/>
                          </a:solidFill>
                          <a:effectLst/>
                          <a:latin typeface="Montserrat" panose="00000500000000000000" pitchFamily="2" charset="-18"/>
                        </a:rPr>
                        <a:t>WP2</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MCI</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50" b="0" i="0" u="none" strike="noStrike" noProof="0" dirty="0">
                          <a:solidFill>
                            <a:srgbClr val="000000"/>
                          </a:solidFill>
                          <a:effectLst/>
                          <a:latin typeface="Montserrat" panose="00000500000000000000" pitchFamily="2" charset="-18"/>
                          <a:hlinkClick r:id="rId8"/>
                        </a:rPr>
                        <a:t>Sara Repo</a:t>
                      </a:r>
                      <a:endParaRPr lang="en-GB" sz="1050" b="0" i="0" u="none" strike="noStrike" noProof="0" dirty="0">
                        <a:solidFill>
                          <a:srgbClr val="000000"/>
                        </a:solidFill>
                        <a:effectLst/>
                        <a:latin typeface="Montserrat" panose="00000500000000000000" pitchFamily="2" charset="-18"/>
                      </a:endParaRP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50" b="0" i="0" u="none" strike="noStrike" noProof="0" dirty="0">
                          <a:solidFill>
                            <a:srgbClr val="000000"/>
                          </a:solidFill>
                          <a:effectLst/>
                          <a:latin typeface="Montserrat" panose="00000500000000000000" pitchFamily="2" charset="-18"/>
                          <a:hlinkClick r:id="rId9"/>
                        </a:rPr>
                        <a:t>Bianca van Putten</a:t>
                      </a:r>
                      <a:endParaRPr lang="en-GB" sz="105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extLst>
                  <a:ext uri="{0D108BD9-81ED-4DB2-BD59-A6C34878D82A}">
                    <a16:rowId xmlns:a16="http://schemas.microsoft.com/office/drawing/2014/main" val="1382653598"/>
                  </a:ext>
                </a:extLst>
              </a:tr>
              <a:tr h="129188">
                <a:tc>
                  <a:txBody>
                    <a:bodyPr/>
                    <a:lstStyle/>
                    <a:p>
                      <a:pPr algn="l" fontAlgn="ctr"/>
                      <a:r>
                        <a:rPr lang="en-GB" sz="1050" b="1" i="0" u="none" strike="noStrike" noProof="0" dirty="0">
                          <a:solidFill>
                            <a:srgbClr val="000000"/>
                          </a:solidFill>
                          <a:effectLst/>
                          <a:latin typeface="Montserrat" panose="00000500000000000000" pitchFamily="2" charset="-18"/>
                        </a:rPr>
                        <a:t>Pedagogical Steering Group Meeting</a:t>
                      </a:r>
                    </a:p>
                  </a:txBody>
                  <a:tcPr marL="72000" marR="72000" marT="9525" marB="0" anchor="ctr">
                    <a:lnL w="28575"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Tue, 21 Oct, 09:00-16:00</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ctr" fontAlgn="ctr"/>
                      <a:r>
                        <a:rPr lang="en-GB" sz="1050" b="0" i="0" u="none" strike="noStrike" noProof="0" dirty="0">
                          <a:solidFill>
                            <a:srgbClr val="000000"/>
                          </a:solidFill>
                          <a:effectLst/>
                          <a:latin typeface="Montserrat" panose="00000500000000000000" pitchFamily="2" charset="-18"/>
                        </a:rPr>
                        <a:t>WP3</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HH</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50" b="0" i="0" u="none" strike="noStrike" noProof="0" dirty="0">
                          <a:solidFill>
                            <a:srgbClr val="000000"/>
                          </a:solidFill>
                          <a:effectLst/>
                          <a:latin typeface="Montserrat" panose="00000500000000000000" pitchFamily="2" charset="-18"/>
                          <a:hlinkClick r:id="rId10"/>
                        </a:rPr>
                        <a:t>Irma Kunnari</a:t>
                      </a:r>
                      <a:endParaRPr lang="en-GB" sz="105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extLst>
                  <a:ext uri="{0D108BD9-81ED-4DB2-BD59-A6C34878D82A}">
                    <a16:rowId xmlns:a16="http://schemas.microsoft.com/office/drawing/2014/main" val="2238640945"/>
                  </a:ext>
                </a:extLst>
              </a:tr>
              <a:tr h="129188">
                <a:tc>
                  <a:txBody>
                    <a:bodyPr/>
                    <a:lstStyle/>
                    <a:p>
                      <a:pPr algn="l" fontAlgn="ctr"/>
                      <a:r>
                        <a:rPr lang="en-GB" sz="1050" b="1" i="0" u="none" strike="noStrike" noProof="0" dirty="0">
                          <a:solidFill>
                            <a:srgbClr val="000000"/>
                          </a:solidFill>
                          <a:effectLst/>
                          <a:latin typeface="Montserrat" panose="00000500000000000000" pitchFamily="2" charset="-18"/>
                        </a:rPr>
                        <a:t>Internal Workshop of the Ulysseus Academic Recognition Board</a:t>
                      </a:r>
                    </a:p>
                  </a:txBody>
                  <a:tcPr marL="72000" marR="72000" marT="9525" marB="0" anchor="ctr">
                    <a:lnL w="28575"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Thu, 23 Oct, 09:15-12:00</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ctr" fontAlgn="ctr"/>
                      <a:r>
                        <a:rPr lang="en-GB" sz="1050" b="0" i="0" u="none" strike="noStrike" noProof="0" dirty="0">
                          <a:solidFill>
                            <a:srgbClr val="000000"/>
                          </a:solidFill>
                          <a:effectLst/>
                          <a:latin typeface="Montserrat" panose="00000500000000000000" pitchFamily="2" charset="-18"/>
                        </a:rPr>
                        <a:t>WP3</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HH</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50" b="0" i="0" u="none" strike="noStrike" noProof="0" dirty="0">
                          <a:solidFill>
                            <a:srgbClr val="000000"/>
                          </a:solidFill>
                          <a:effectLst/>
                          <a:latin typeface="Montserrat" panose="00000500000000000000" pitchFamily="2" charset="-18"/>
                          <a:hlinkClick r:id="rId11"/>
                        </a:rPr>
                        <a:t>Marjaana Mäkelä</a:t>
                      </a:r>
                      <a:endParaRPr lang="en-GB" sz="105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extLst>
                  <a:ext uri="{0D108BD9-81ED-4DB2-BD59-A6C34878D82A}">
                    <a16:rowId xmlns:a16="http://schemas.microsoft.com/office/drawing/2014/main" val="3771639723"/>
                  </a:ext>
                </a:extLst>
              </a:tr>
              <a:tr h="129188">
                <a:tc>
                  <a:txBody>
                    <a:bodyPr/>
                    <a:lstStyle/>
                    <a:p>
                      <a:pPr algn="l" fontAlgn="ctr"/>
                      <a:r>
                        <a:rPr lang="en-GB" sz="1050" b="1" i="0" u="none" strike="noStrike" noProof="0" dirty="0">
                          <a:solidFill>
                            <a:srgbClr val="000000"/>
                          </a:solidFill>
                          <a:effectLst/>
                          <a:latin typeface="Montserrat" panose="00000500000000000000" pitchFamily="2" charset="-18"/>
                        </a:rPr>
                        <a:t>Student Administration Group Meeting</a:t>
                      </a:r>
                    </a:p>
                  </a:txBody>
                  <a:tcPr marL="72000" marR="72000" marT="9525" marB="0" anchor="ctr">
                    <a:lnL w="28575"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Thu, 23 Oct, 09:30-11:30</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ctr" fontAlgn="ctr"/>
                      <a:r>
                        <a:rPr lang="en-GB" sz="1050" b="0" i="0" u="none" strike="noStrike" noProof="0" dirty="0">
                          <a:solidFill>
                            <a:srgbClr val="000000"/>
                          </a:solidFill>
                          <a:effectLst/>
                          <a:latin typeface="Montserrat" panose="00000500000000000000" pitchFamily="2" charset="-18"/>
                        </a:rPr>
                        <a:t>WP3</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HH</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50" b="0" i="0" u="none" strike="noStrike" noProof="0" dirty="0">
                          <a:solidFill>
                            <a:srgbClr val="000000"/>
                          </a:solidFill>
                          <a:effectLst/>
                          <a:latin typeface="Montserrat" panose="00000500000000000000" pitchFamily="2" charset="-18"/>
                          <a:hlinkClick r:id="rId12"/>
                        </a:rPr>
                        <a:t>Airi Hirvonen</a:t>
                      </a:r>
                      <a:endParaRPr lang="en-GB" sz="105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extLst>
                  <a:ext uri="{0D108BD9-81ED-4DB2-BD59-A6C34878D82A}">
                    <a16:rowId xmlns:a16="http://schemas.microsoft.com/office/drawing/2014/main" val="2890758791"/>
                  </a:ext>
                </a:extLst>
              </a:tr>
              <a:tr h="129188">
                <a:tc>
                  <a:txBody>
                    <a:bodyPr/>
                    <a:lstStyle/>
                    <a:p>
                      <a:pPr algn="l" fontAlgn="ctr"/>
                      <a:r>
                        <a:rPr lang="en-GB" sz="1050" b="1" i="0" u="none" strike="noStrike" noProof="0" dirty="0">
                          <a:solidFill>
                            <a:srgbClr val="000000"/>
                          </a:solidFill>
                          <a:effectLst/>
                          <a:latin typeface="Montserrat" panose="00000500000000000000" pitchFamily="2" charset="-18"/>
                        </a:rPr>
                        <a:t>Workshop on Digitalisation in Student Administration</a:t>
                      </a:r>
                    </a:p>
                  </a:txBody>
                  <a:tcPr marL="72000" marR="72000" marT="9525" marB="0" anchor="ctr">
                    <a:lnL w="28575"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Thu, 23 Oct, 13:00-16:00</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ctr" fontAlgn="ctr"/>
                      <a:r>
                        <a:rPr lang="en-GB" sz="1050" b="0" i="0" u="none" strike="noStrike" noProof="0" dirty="0">
                          <a:solidFill>
                            <a:srgbClr val="000000"/>
                          </a:solidFill>
                          <a:effectLst/>
                          <a:latin typeface="Montserrat" panose="00000500000000000000" pitchFamily="2" charset="-18"/>
                        </a:rPr>
                        <a:t>WP3</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HH</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50" b="0" i="0" u="none" strike="noStrike" noProof="0" dirty="0">
                          <a:solidFill>
                            <a:srgbClr val="000000"/>
                          </a:solidFill>
                          <a:effectLst/>
                          <a:latin typeface="Montserrat" panose="00000500000000000000" pitchFamily="2" charset="-18"/>
                          <a:hlinkClick r:id="rId12"/>
                        </a:rPr>
                        <a:t>Airi Hirvonen</a:t>
                      </a:r>
                      <a:endParaRPr lang="en-GB" sz="105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extLst>
                  <a:ext uri="{0D108BD9-81ED-4DB2-BD59-A6C34878D82A}">
                    <a16:rowId xmlns:a16="http://schemas.microsoft.com/office/drawing/2014/main" val="3043223335"/>
                  </a:ext>
                </a:extLst>
              </a:tr>
              <a:tr h="129188">
                <a:tc>
                  <a:txBody>
                    <a:bodyPr/>
                    <a:lstStyle/>
                    <a:p>
                      <a:pPr algn="l" fontAlgn="ctr"/>
                      <a:r>
                        <a:rPr lang="en-GB" sz="1050" b="1" i="0" u="none" strike="noStrike" noProof="0" dirty="0" err="1">
                          <a:solidFill>
                            <a:srgbClr val="000000"/>
                          </a:solidFill>
                          <a:effectLst/>
                          <a:latin typeface="Montserrat" panose="00000500000000000000" pitchFamily="2" charset="-18"/>
                        </a:rPr>
                        <a:t>UlysseusDT</a:t>
                      </a:r>
                      <a:r>
                        <a:rPr lang="en-GB" sz="1050" b="1" i="0" u="none" strike="noStrike" noProof="0" dirty="0">
                          <a:solidFill>
                            <a:srgbClr val="000000"/>
                          </a:solidFill>
                          <a:effectLst/>
                          <a:latin typeface="Montserrat" panose="00000500000000000000" pitchFamily="2" charset="-18"/>
                        </a:rPr>
                        <a:t> Consortium Meeting</a:t>
                      </a:r>
                    </a:p>
                  </a:txBody>
                  <a:tcPr marL="72000" marR="72000" marT="9525" marB="0" anchor="ctr">
                    <a:lnL w="28575"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Tue, 22 Oct, 13:30-15:30</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ctr" fontAlgn="ctr"/>
                      <a:r>
                        <a:rPr lang="en-GB" sz="1050" b="0" i="0" u="none" strike="noStrike" noProof="0" dirty="0">
                          <a:solidFill>
                            <a:srgbClr val="000000"/>
                          </a:solidFill>
                          <a:effectLst/>
                          <a:latin typeface="Montserrat" panose="00000500000000000000" pitchFamily="2" charset="-18"/>
                        </a:rPr>
                        <a:t>WP3</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TUKE</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50" b="0" i="0" u="none" strike="noStrike" noProof="0" dirty="0">
                          <a:solidFill>
                            <a:srgbClr val="000000"/>
                          </a:solidFill>
                          <a:effectLst/>
                          <a:latin typeface="Montserrat" panose="00000500000000000000" pitchFamily="2" charset="-18"/>
                          <a:hlinkClick r:id="rId13"/>
                        </a:rPr>
                        <a:t>Marek </a:t>
                      </a:r>
                      <a:r>
                        <a:rPr lang="en-GB" sz="1050" b="0" i="0" u="none" strike="noStrike" noProof="0" dirty="0" err="1">
                          <a:solidFill>
                            <a:srgbClr val="000000"/>
                          </a:solidFill>
                          <a:effectLst/>
                          <a:latin typeface="Montserrat" panose="00000500000000000000" pitchFamily="2" charset="-18"/>
                          <a:hlinkClick r:id="rId13"/>
                        </a:rPr>
                        <a:t>Košuda</a:t>
                      </a:r>
                      <a:endParaRPr lang="en-GB" sz="105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extLst>
                  <a:ext uri="{0D108BD9-81ED-4DB2-BD59-A6C34878D82A}">
                    <a16:rowId xmlns:a16="http://schemas.microsoft.com/office/drawing/2014/main" val="3940702070"/>
                  </a:ext>
                </a:extLst>
              </a:tr>
              <a:tr h="129188">
                <a:tc>
                  <a:txBody>
                    <a:bodyPr/>
                    <a:lstStyle/>
                    <a:p>
                      <a:pPr algn="l" fontAlgn="ctr"/>
                      <a:r>
                        <a:rPr lang="en-GB" sz="1050" b="1" i="0" u="none" strike="noStrike" noProof="0" dirty="0">
                          <a:solidFill>
                            <a:srgbClr val="000000"/>
                          </a:solidFill>
                          <a:effectLst/>
                          <a:latin typeface="Montserrat" panose="00000500000000000000" pitchFamily="2" charset="-18"/>
                        </a:rPr>
                        <a:t>WP4 Taskforce Meeting</a:t>
                      </a:r>
                    </a:p>
                  </a:txBody>
                  <a:tcPr marL="72000" marR="72000" marT="9525" marB="0" anchor="ctr">
                    <a:lnL w="28575"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Thu, 23 Oct, 09:00-12:00</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ctr" fontAlgn="ctr"/>
                      <a:r>
                        <a:rPr lang="en-GB" sz="1050" b="0" i="0" u="none" strike="noStrike" noProof="0" dirty="0">
                          <a:solidFill>
                            <a:srgbClr val="000000"/>
                          </a:solidFill>
                          <a:effectLst/>
                          <a:latin typeface="Montserrat" panose="00000500000000000000" pitchFamily="2" charset="-18"/>
                        </a:rPr>
                        <a:t>WP4</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TUKE</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50" b="0" i="0" u="none" strike="noStrike" noProof="0" dirty="0">
                          <a:solidFill>
                            <a:srgbClr val="000000"/>
                          </a:solidFill>
                          <a:effectLst/>
                          <a:latin typeface="Montserrat" panose="00000500000000000000" pitchFamily="2" charset="-18"/>
                          <a:hlinkClick r:id="rId14"/>
                        </a:rPr>
                        <a:t>Katarína Valentová</a:t>
                      </a:r>
                      <a:endParaRPr lang="en-GB" sz="105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extLst>
                  <a:ext uri="{0D108BD9-81ED-4DB2-BD59-A6C34878D82A}">
                    <a16:rowId xmlns:a16="http://schemas.microsoft.com/office/drawing/2014/main" val="2007031988"/>
                  </a:ext>
                </a:extLst>
              </a:tr>
              <a:tr h="251118">
                <a:tc>
                  <a:txBody>
                    <a:bodyPr/>
                    <a:lstStyle/>
                    <a:p>
                      <a:pPr algn="l" fontAlgn="ctr"/>
                      <a:r>
                        <a:rPr lang="en-GB" sz="1050" b="1" i="0" u="none" strike="noStrike" noProof="0" dirty="0">
                          <a:solidFill>
                            <a:srgbClr val="000000"/>
                          </a:solidFill>
                          <a:effectLst/>
                          <a:latin typeface="Montserrat" panose="00000500000000000000" pitchFamily="2" charset="-18"/>
                        </a:rPr>
                        <a:t>Ulysseus European University – A New Way to Experience University Life </a:t>
                      </a:r>
                      <a:r>
                        <a:rPr lang="en-GB" sz="1050" b="0" i="0" u="none" strike="noStrike" noProof="0" dirty="0">
                          <a:solidFill>
                            <a:srgbClr val="000000"/>
                          </a:solidFill>
                          <a:effectLst/>
                          <a:latin typeface="Montserrat" panose="00000500000000000000" pitchFamily="2" charset="-18"/>
                        </a:rPr>
                        <a:t>(Event for Secondary School Students)</a:t>
                      </a:r>
                    </a:p>
                  </a:txBody>
                  <a:tcPr marL="72000" marR="72000" marT="9525" marB="0" anchor="ctr">
                    <a:lnL w="28575"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Fri, 24 Oct, 09:00-12:00</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ctr" fontAlgn="ctr"/>
                      <a:r>
                        <a:rPr lang="en-GB" sz="1050" b="0" i="0" u="none" strike="noStrike" noProof="0" dirty="0">
                          <a:solidFill>
                            <a:srgbClr val="000000"/>
                          </a:solidFill>
                          <a:effectLst/>
                          <a:latin typeface="Montserrat" panose="00000500000000000000" pitchFamily="2" charset="-18"/>
                        </a:rPr>
                        <a:t>WP4</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TUKE</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hlinkClick r:id="rId15"/>
                        </a:rPr>
                        <a:t>Peter Tóth</a:t>
                      </a:r>
                      <a:endParaRPr lang="en-GB" sz="105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extLst>
                  <a:ext uri="{0D108BD9-81ED-4DB2-BD59-A6C34878D82A}">
                    <a16:rowId xmlns:a16="http://schemas.microsoft.com/office/drawing/2014/main" val="4081897065"/>
                  </a:ext>
                </a:extLst>
              </a:tr>
              <a:tr h="251118">
                <a:tc>
                  <a:txBody>
                    <a:bodyPr/>
                    <a:lstStyle/>
                    <a:p>
                      <a:pPr algn="l" fontAlgn="ctr"/>
                      <a:r>
                        <a:rPr lang="en-GB" sz="1050" b="1" i="0" u="none" strike="noStrike" noProof="0" dirty="0">
                          <a:solidFill>
                            <a:srgbClr val="000000"/>
                          </a:solidFill>
                          <a:effectLst/>
                          <a:latin typeface="Montserrat" panose="00000500000000000000" pitchFamily="2" charset="-18"/>
                        </a:rPr>
                        <a:t>Navigating Pathways: Digital Transformation of Industry </a:t>
                      </a:r>
                      <a:r>
                        <a:rPr lang="en-GB" sz="1050" b="0" i="0" u="none" strike="noStrike" noProof="0" dirty="0">
                          <a:solidFill>
                            <a:srgbClr val="000000"/>
                          </a:solidFill>
                          <a:effectLst/>
                          <a:latin typeface="Montserrat" panose="00000500000000000000" pitchFamily="2" charset="-18"/>
                        </a:rPr>
                        <a:t>(R&amp;I Conference 2025)</a:t>
                      </a:r>
                    </a:p>
                  </a:txBody>
                  <a:tcPr marL="72000" marR="72000" marT="9525" marB="0" anchor="ctr">
                    <a:lnL w="28575"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Mon, 20 Oct, 09:00-17:15 </a:t>
                      </a:r>
                      <a:br>
                        <a:rPr lang="en-GB" sz="1050" b="0" i="0" u="none" strike="noStrike" noProof="0" dirty="0">
                          <a:solidFill>
                            <a:srgbClr val="000000"/>
                          </a:solidFill>
                          <a:effectLst/>
                          <a:latin typeface="Montserrat" panose="00000500000000000000" pitchFamily="2" charset="-18"/>
                        </a:rPr>
                      </a:br>
                      <a:r>
                        <a:rPr lang="en-GB" sz="1050" b="0" i="0" u="none" strike="noStrike" noProof="0" dirty="0">
                          <a:solidFill>
                            <a:srgbClr val="000000"/>
                          </a:solidFill>
                          <a:effectLst/>
                          <a:latin typeface="Montserrat" panose="00000500000000000000" pitchFamily="2" charset="-18"/>
                        </a:rPr>
                        <a:t>+ Reception (since 17:30)</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ctr" fontAlgn="ctr"/>
                      <a:r>
                        <a:rPr lang="en-GB" sz="1050" b="0" i="0" u="none" strike="noStrike" noProof="0" dirty="0">
                          <a:solidFill>
                            <a:srgbClr val="000000"/>
                          </a:solidFill>
                          <a:effectLst/>
                          <a:latin typeface="Montserrat" panose="00000500000000000000" pitchFamily="2" charset="-18"/>
                        </a:rPr>
                        <a:t>WP5</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TUKE</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hlinkClick r:id="rId16"/>
                        </a:rPr>
                        <a:t>Lucia Knapčíková</a:t>
                      </a:r>
                      <a:endParaRPr lang="en-GB" sz="105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solidFill>
                      <a:schemeClr val="bg1"/>
                    </a:solidFill>
                  </a:tcPr>
                </a:tc>
                <a:extLst>
                  <a:ext uri="{0D108BD9-81ED-4DB2-BD59-A6C34878D82A}">
                    <a16:rowId xmlns:a16="http://schemas.microsoft.com/office/drawing/2014/main" val="868938997"/>
                  </a:ext>
                </a:extLst>
              </a:tr>
              <a:tr h="129188">
                <a:tc>
                  <a:txBody>
                    <a:bodyPr/>
                    <a:lstStyle/>
                    <a:p>
                      <a:pPr algn="l" fontAlgn="ctr"/>
                      <a:r>
                        <a:rPr lang="en-GB" sz="1050" b="1" i="0" u="none" strike="noStrike" noProof="0" dirty="0">
                          <a:solidFill>
                            <a:srgbClr val="000000"/>
                          </a:solidFill>
                          <a:effectLst/>
                          <a:latin typeface="Montserrat" panose="00000500000000000000" pitchFamily="2" charset="-18"/>
                        </a:rPr>
                        <a:t>Social, Female and Intersectional Entrepreneurship Program Group Meet Up</a:t>
                      </a:r>
                    </a:p>
                  </a:txBody>
                  <a:tcPr marL="72000" marR="72000" marT="9525" marB="0" anchor="ctr">
                    <a:lnL w="28575"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Tue, 21 Oct, afternoon</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ctr" fontAlgn="ctr"/>
                      <a:r>
                        <a:rPr lang="en-GB" sz="1050" b="0" i="0" u="none" strike="noStrike" noProof="0" dirty="0">
                          <a:solidFill>
                            <a:srgbClr val="000000"/>
                          </a:solidFill>
                          <a:effectLst/>
                          <a:latin typeface="Montserrat" panose="00000500000000000000" pitchFamily="2" charset="-18"/>
                        </a:rPr>
                        <a:t>WP5</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UM</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50" b="0" i="0" u="none" strike="noStrike" noProof="0" dirty="0">
                          <a:solidFill>
                            <a:srgbClr val="000000"/>
                          </a:solidFill>
                          <a:effectLst/>
                          <a:latin typeface="Montserrat" panose="00000500000000000000" pitchFamily="2" charset="-18"/>
                          <a:hlinkClick r:id="rId17"/>
                        </a:rPr>
                        <a:t>Constantina Rokos</a:t>
                      </a:r>
                      <a:endParaRPr lang="en-GB" sz="105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extLst>
                  <a:ext uri="{0D108BD9-81ED-4DB2-BD59-A6C34878D82A}">
                    <a16:rowId xmlns:a16="http://schemas.microsoft.com/office/drawing/2014/main" val="2239365178"/>
                  </a:ext>
                </a:extLst>
              </a:tr>
              <a:tr h="129188">
                <a:tc>
                  <a:txBody>
                    <a:bodyPr/>
                    <a:lstStyle/>
                    <a:p>
                      <a:pPr algn="l" fontAlgn="ctr"/>
                      <a:r>
                        <a:rPr lang="en-GB" sz="1050" b="1" i="0" u="none" strike="noStrike" noProof="0" dirty="0">
                          <a:solidFill>
                            <a:srgbClr val="000000"/>
                          </a:solidFill>
                          <a:effectLst/>
                          <a:latin typeface="Montserrat" panose="00000500000000000000" pitchFamily="2" charset="-18"/>
                        </a:rPr>
                        <a:t>Inclusion in Action: Bridging Academia and Society through Ulysseus</a:t>
                      </a:r>
                    </a:p>
                  </a:txBody>
                  <a:tcPr marL="72000" marR="72000" marT="9525" marB="0" anchor="ctr">
                    <a:lnL w="28575"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50" b="0" i="0" u="none" strike="noStrike" noProof="0" dirty="0">
                          <a:solidFill>
                            <a:srgbClr val="000000"/>
                          </a:solidFill>
                          <a:effectLst/>
                          <a:latin typeface="Montserrat" panose="00000500000000000000" pitchFamily="2" charset="-18"/>
                        </a:rPr>
                        <a:t>Fri, 24 Oct, 09:00-12:00</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ctr" fontAlgn="ctr"/>
                      <a:r>
                        <a:rPr lang="en-GB" sz="1050" b="0" i="0" u="none" strike="noStrike" noProof="0" dirty="0">
                          <a:solidFill>
                            <a:srgbClr val="000000"/>
                          </a:solidFill>
                          <a:effectLst/>
                          <a:latin typeface="Montserrat" panose="00000500000000000000" pitchFamily="2" charset="-18"/>
                        </a:rPr>
                        <a:t>WP6</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UniGe</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hlinkClick r:id="rId18"/>
                        </a:rPr>
                        <a:t>Miriam Šebová</a:t>
                      </a:r>
                      <a:endParaRPr lang="en-GB" sz="105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extLst>
                  <a:ext uri="{0D108BD9-81ED-4DB2-BD59-A6C34878D82A}">
                    <a16:rowId xmlns:a16="http://schemas.microsoft.com/office/drawing/2014/main" val="1501085622"/>
                  </a:ext>
                </a:extLst>
              </a:tr>
              <a:tr h="373049">
                <a:tc>
                  <a:txBody>
                    <a:bodyPr/>
                    <a:lstStyle/>
                    <a:p>
                      <a:pPr algn="l" fontAlgn="ctr"/>
                      <a:r>
                        <a:rPr lang="en-GB" sz="1050" b="1" i="0" u="none" strike="noStrike" noProof="0" dirty="0">
                          <a:solidFill>
                            <a:srgbClr val="000000"/>
                          </a:solidFill>
                          <a:effectLst/>
                          <a:latin typeface="Montserrat" panose="00000500000000000000" pitchFamily="2" charset="-18"/>
                        </a:rPr>
                        <a:t>Workshop: Beyond Borders - Equipping Educators for a Globally Connected Campus</a:t>
                      </a:r>
                    </a:p>
                  </a:txBody>
                  <a:tcPr marL="72000" marR="72000" marT="9525" marB="0" anchor="ctr">
                    <a:lnL w="28575"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Tue, 21 Oct, morning</a:t>
                      </a:r>
                    </a:p>
                    <a:p>
                      <a:pPr algn="l" fontAlgn="ctr"/>
                      <a:r>
                        <a:rPr lang="en-GB" sz="1050" b="0" i="0" u="none" strike="noStrike" noProof="0" dirty="0">
                          <a:solidFill>
                            <a:srgbClr val="000000"/>
                          </a:solidFill>
                          <a:effectLst/>
                          <a:latin typeface="Montserrat" panose="00000500000000000000" pitchFamily="2" charset="-18"/>
                        </a:rPr>
                        <a:t>Wed, 22 Oct, whole day</a:t>
                      </a:r>
                    </a:p>
                    <a:p>
                      <a:pPr algn="l" fontAlgn="ctr"/>
                      <a:r>
                        <a:rPr lang="en-GB" sz="1050" b="0" i="0" u="none" strike="noStrike" noProof="0" dirty="0">
                          <a:solidFill>
                            <a:srgbClr val="000000"/>
                          </a:solidFill>
                          <a:effectLst/>
                          <a:latin typeface="Montserrat" panose="00000500000000000000" pitchFamily="2" charset="-18"/>
                        </a:rPr>
                        <a:t>Thu, 23 Oct, whole day</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ctr" fontAlgn="ctr"/>
                      <a:r>
                        <a:rPr lang="en-GB" sz="1050" b="0" i="0" u="none" strike="noStrike" noProof="0" dirty="0">
                          <a:solidFill>
                            <a:srgbClr val="000000"/>
                          </a:solidFill>
                          <a:effectLst/>
                          <a:latin typeface="Montserrat" panose="00000500000000000000" pitchFamily="2" charset="-18"/>
                        </a:rPr>
                        <a:t>WP7</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TUKE</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50" b="0" i="0" u="none" strike="noStrike" noProof="0" dirty="0">
                          <a:solidFill>
                            <a:srgbClr val="000000"/>
                          </a:solidFill>
                          <a:effectLst/>
                          <a:latin typeface="Montserrat" panose="00000500000000000000" pitchFamily="2" charset="-18"/>
                          <a:hlinkClick r:id="rId19"/>
                        </a:rPr>
                        <a:t>Natália Vašková</a:t>
                      </a:r>
                      <a:endParaRPr lang="en-GB" sz="105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extLst>
                  <a:ext uri="{0D108BD9-81ED-4DB2-BD59-A6C34878D82A}">
                    <a16:rowId xmlns:a16="http://schemas.microsoft.com/office/drawing/2014/main" val="3461702138"/>
                  </a:ext>
                </a:extLst>
              </a:tr>
              <a:tr h="251118">
                <a:tc>
                  <a:txBody>
                    <a:bodyPr/>
                    <a:lstStyle/>
                    <a:p>
                      <a:pPr marL="0" indent="0" algn="l" fontAlgn="ctr"/>
                      <a:r>
                        <a:rPr lang="en-GB" sz="1050" b="1" i="0" u="none" strike="noStrike" noProof="0" dirty="0">
                          <a:solidFill>
                            <a:srgbClr val="000000"/>
                          </a:solidFill>
                          <a:effectLst/>
                          <a:latin typeface="Montserrat" panose="00000500000000000000" pitchFamily="2" charset="-18"/>
                        </a:rPr>
                        <a:t>Workshop: Setting Standards for Enhancing Universities' Reputation </a:t>
                      </a:r>
                      <a:br>
                        <a:rPr lang="en-GB" sz="1050" b="1" i="0" u="none" strike="noStrike" noProof="0" dirty="0">
                          <a:solidFill>
                            <a:srgbClr val="000000"/>
                          </a:solidFill>
                          <a:effectLst/>
                          <a:latin typeface="Montserrat" panose="00000500000000000000" pitchFamily="2" charset="-18"/>
                        </a:rPr>
                      </a:br>
                      <a:r>
                        <a:rPr lang="en-GB" sz="1050" b="1" i="0" u="none" strike="noStrike" noProof="0" dirty="0">
                          <a:solidFill>
                            <a:srgbClr val="000000"/>
                          </a:solidFill>
                          <a:effectLst/>
                          <a:latin typeface="Montserrat" panose="00000500000000000000" pitchFamily="2" charset="-18"/>
                        </a:rPr>
                        <a:t>and Attractiveness Across the Ulysseus Alliance</a:t>
                      </a:r>
                    </a:p>
                  </a:txBody>
                  <a:tcPr marL="72000" marR="72000" marT="9525" marB="0" anchor="ctr">
                    <a:lnL w="28575"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Fri, 24 Oct, 10:00-16:00</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ctr" fontAlgn="ctr"/>
                      <a:r>
                        <a:rPr lang="en-GB" sz="1050" b="0" i="0" u="none" strike="noStrike" noProof="0" dirty="0">
                          <a:solidFill>
                            <a:srgbClr val="000000"/>
                          </a:solidFill>
                          <a:effectLst/>
                          <a:latin typeface="Montserrat" panose="00000500000000000000" pitchFamily="2" charset="-18"/>
                        </a:rPr>
                        <a:t>WP8</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UCG</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hlinkClick r:id="rId20"/>
                        </a:rPr>
                        <a:t>Agostino Massa</a:t>
                      </a:r>
                      <a:endParaRPr lang="en-GB" sz="1050" b="0" i="0" u="none" strike="noStrike" noProof="0" dirty="0">
                        <a:solidFill>
                          <a:srgbClr val="000000"/>
                        </a:solidFill>
                        <a:effectLst/>
                        <a:latin typeface="Montserrat" panose="00000500000000000000" pitchFamily="2" charset="-18"/>
                      </a:endParaRPr>
                    </a:p>
                    <a:p>
                      <a:pPr algn="l" fontAlgn="ctr"/>
                      <a:r>
                        <a:rPr lang="en-GB" sz="1050" b="0" i="0" u="none" strike="noStrike" noProof="0" dirty="0">
                          <a:solidFill>
                            <a:srgbClr val="000000"/>
                          </a:solidFill>
                          <a:effectLst/>
                          <a:latin typeface="Montserrat" panose="00000500000000000000" pitchFamily="2" charset="-18"/>
                          <a:hlinkClick r:id="rId21"/>
                        </a:rPr>
                        <a:t>Filip Petrovic</a:t>
                      </a:r>
                      <a:endParaRPr lang="en-GB" sz="105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extLst>
                  <a:ext uri="{0D108BD9-81ED-4DB2-BD59-A6C34878D82A}">
                    <a16:rowId xmlns:a16="http://schemas.microsoft.com/office/drawing/2014/main" val="25468902"/>
                  </a:ext>
                </a:extLst>
              </a:tr>
              <a:tr h="129188">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50" b="1" i="0" u="none" strike="noStrike" noProof="0" dirty="0">
                          <a:solidFill>
                            <a:srgbClr val="000000"/>
                          </a:solidFill>
                          <a:effectLst/>
                          <a:latin typeface="Montserrat" panose="00000500000000000000" pitchFamily="2" charset="-18"/>
                        </a:rPr>
                        <a:t>Workshop: Peace Engineering - Building Resilient Future</a:t>
                      </a:r>
                    </a:p>
                  </a:txBody>
                  <a:tcPr marL="72000" marR="72000" marT="9525" marB="0" anchor="ctr">
                    <a:lnL w="28575"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Tue, 21 Oct, 14:30-16:00</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ctr" fontAlgn="ctr"/>
                      <a:endParaRPr lang="en-GB" sz="105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TUKE</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50" b="0" i="0" u="none" strike="noStrike" noProof="0" dirty="0">
                          <a:solidFill>
                            <a:srgbClr val="000000"/>
                          </a:solidFill>
                          <a:effectLst/>
                          <a:latin typeface="Montserrat" panose="00000500000000000000" pitchFamily="2" charset="-18"/>
                          <a:hlinkClick r:id="rId22"/>
                        </a:rPr>
                        <a:t>Ján Buleca</a:t>
                      </a:r>
                      <a:endParaRPr lang="en-GB" sz="105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extLst>
                  <a:ext uri="{0D108BD9-81ED-4DB2-BD59-A6C34878D82A}">
                    <a16:rowId xmlns:a16="http://schemas.microsoft.com/office/drawing/2014/main" val="3980954098"/>
                  </a:ext>
                </a:extLst>
              </a:tr>
              <a:tr h="129188">
                <a:tc>
                  <a:txBody>
                    <a:bodyPr/>
                    <a:lstStyle/>
                    <a:p>
                      <a:pPr marL="0" indent="0" algn="l" fontAlgn="ctr"/>
                      <a:r>
                        <a:rPr lang="en-GB" sz="1050" b="1" i="0" u="none" strike="noStrike" noProof="0" dirty="0">
                          <a:solidFill>
                            <a:srgbClr val="000000"/>
                          </a:solidFill>
                          <a:effectLst/>
                          <a:latin typeface="Montserrat" panose="00000500000000000000" pitchFamily="2" charset="-18"/>
                        </a:rPr>
                        <a:t>Creative Playgrounds</a:t>
                      </a:r>
                    </a:p>
                  </a:txBody>
                  <a:tcPr marL="72000" marR="72000" marT="9525" marB="0" anchor="ctr">
                    <a:lnL w="28575"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Thu, 23 Oct, 09:00-16:00</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ctr" fontAlgn="ctr"/>
                      <a:endParaRPr lang="en-GB" sz="105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algn="l" fontAlgn="ctr"/>
                      <a:r>
                        <a:rPr lang="en-GB" sz="1050" b="0" i="0" u="none" strike="noStrike" noProof="0" dirty="0">
                          <a:solidFill>
                            <a:srgbClr val="000000"/>
                          </a:solidFill>
                          <a:effectLst/>
                          <a:latin typeface="Montserrat" panose="00000500000000000000" pitchFamily="2" charset="-18"/>
                        </a:rPr>
                        <a:t>TUKE</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50" b="0" i="0" u="none" strike="noStrike" noProof="0" dirty="0">
                          <a:solidFill>
                            <a:srgbClr val="000000"/>
                          </a:solidFill>
                          <a:effectLst/>
                          <a:latin typeface="Montserrat" panose="00000500000000000000" pitchFamily="2" charset="-18"/>
                          <a:hlinkClick r:id="rId23"/>
                        </a:rPr>
                        <a:t>Richard Kitta</a:t>
                      </a:r>
                      <a:endParaRPr lang="en-GB" sz="105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28575" cap="flat" cmpd="sng" algn="ctr">
                      <a:solidFill>
                        <a:srgbClr val="E55A5A"/>
                      </a:solidFill>
                      <a:prstDash val="solid"/>
                      <a:round/>
                      <a:headEnd type="none" w="med" len="med"/>
                      <a:tailEnd type="none" w="med" len="med"/>
                    </a:lnT>
                    <a:lnB w="28575" cap="flat" cmpd="sng" algn="ctr">
                      <a:solidFill>
                        <a:srgbClr val="E55A5A"/>
                      </a:solidFill>
                      <a:prstDash val="solid"/>
                      <a:round/>
                      <a:headEnd type="none" w="med" len="med"/>
                      <a:tailEnd type="none" w="med" len="med"/>
                    </a:lnB>
                    <a:solidFill>
                      <a:schemeClr val="bg1"/>
                    </a:solidFill>
                  </a:tcPr>
                </a:tc>
                <a:extLst>
                  <a:ext uri="{0D108BD9-81ED-4DB2-BD59-A6C34878D82A}">
                    <a16:rowId xmlns:a16="http://schemas.microsoft.com/office/drawing/2014/main" val="4062342997"/>
                  </a:ext>
                </a:extLst>
              </a:tr>
            </a:tbl>
          </a:graphicData>
        </a:graphic>
      </p:graphicFrame>
      <p:sp>
        <p:nvSpPr>
          <p:cNvPr id="5" name="Rectangle 1">
            <a:extLst>
              <a:ext uri="{FF2B5EF4-FFF2-40B4-BE49-F238E27FC236}">
                <a16:creationId xmlns:a16="http://schemas.microsoft.com/office/drawing/2014/main" id="{B0664B3F-9D28-103A-28DF-1EB373B4433C}"/>
              </a:ext>
            </a:extLst>
          </p:cNvPr>
          <p:cNvSpPr>
            <a:spLocks noChangeArrowheads="1"/>
          </p:cNvSpPr>
          <p:nvPr/>
        </p:nvSpPr>
        <p:spPr bwMode="auto">
          <a:xfrm>
            <a:off x="537218" y="511049"/>
            <a:ext cx="218610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noProof="0" dirty="0">
                <a:ln>
                  <a:noFill/>
                </a:ln>
                <a:solidFill>
                  <a:schemeClr val="tx1"/>
                </a:solidFill>
                <a:effectLst/>
                <a:latin typeface="Montserrat" panose="00000500000000000000" pitchFamily="2" charset="-18"/>
                <a:hlinkClick r:id="rId24"/>
              </a:rPr>
              <a:t>More details: events-ukw.xlsx</a:t>
            </a:r>
            <a:endParaRPr kumimoji="0" lang="en-GB" sz="1000" b="1" i="0" u="none" strike="noStrike" cap="none" normalizeH="0" baseline="0" noProof="0" dirty="0">
              <a:ln>
                <a:noFill/>
              </a:ln>
              <a:solidFill>
                <a:schemeClr val="tx1"/>
              </a:solidFill>
              <a:effectLst/>
              <a:latin typeface="Montserrat" panose="00000500000000000000" pitchFamily="2" charset="-18"/>
            </a:endParaRPr>
          </a:p>
        </p:txBody>
      </p:sp>
    </p:spTree>
    <p:extLst>
      <p:ext uri="{BB962C8B-B14F-4D97-AF65-F5344CB8AC3E}">
        <p14:creationId xmlns:p14="http://schemas.microsoft.com/office/powerpoint/2010/main" val="1293525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BBDAC-1A9A-AA45-1233-D863D4A90C86}"/>
            </a:ext>
          </a:extLst>
        </p:cNvPr>
        <p:cNvGrpSpPr/>
        <p:nvPr/>
      </p:nvGrpSpPr>
      <p:grpSpPr>
        <a:xfrm>
          <a:off x="0" y="0"/>
          <a:ext cx="0" cy="0"/>
          <a:chOff x="0" y="0"/>
          <a:chExt cx="0" cy="0"/>
        </a:xfrm>
      </p:grpSpPr>
      <p:sp>
        <p:nvSpPr>
          <p:cNvPr id="17" name="Nadpis 1">
            <a:extLst>
              <a:ext uri="{FF2B5EF4-FFF2-40B4-BE49-F238E27FC236}">
                <a16:creationId xmlns:a16="http://schemas.microsoft.com/office/drawing/2014/main" id="{8C9DD873-30EC-3049-4CF6-C2EC1AED5A26}"/>
              </a:ext>
            </a:extLst>
          </p:cNvPr>
          <p:cNvSpPr txBox="1">
            <a:spLocks/>
          </p:cNvSpPr>
          <p:nvPr/>
        </p:nvSpPr>
        <p:spPr>
          <a:xfrm>
            <a:off x="538774" y="171526"/>
            <a:ext cx="9472001" cy="38506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000"/>
              <a:buFont typeface="Montserrat"/>
              <a:buNone/>
              <a:defRPr sz="2000" b="1" i="0" u="none" strike="noStrike" cap="none">
                <a:solidFill>
                  <a:srgbClr val="2D296C"/>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b="0" noProof="0" dirty="0"/>
              <a:t>Ulysseus Košice Week 20 – 24 October 2025: </a:t>
            </a:r>
            <a:r>
              <a:rPr lang="en-GB" noProof="0" dirty="0"/>
              <a:t>Webpages &amp; Registrations</a:t>
            </a:r>
          </a:p>
        </p:txBody>
      </p:sp>
      <p:graphicFrame>
        <p:nvGraphicFramePr>
          <p:cNvPr id="2" name="Tabuľka 1">
            <a:extLst>
              <a:ext uri="{FF2B5EF4-FFF2-40B4-BE49-F238E27FC236}">
                <a16:creationId xmlns:a16="http://schemas.microsoft.com/office/drawing/2014/main" id="{A4EB6E3F-6E8C-20AC-9419-39F56A108C80}"/>
              </a:ext>
            </a:extLst>
          </p:cNvPr>
          <p:cNvGraphicFramePr>
            <a:graphicFrameLocks noGrp="1"/>
          </p:cNvGraphicFramePr>
          <p:nvPr>
            <p:extLst>
              <p:ext uri="{D42A27DB-BD31-4B8C-83A1-F6EECF244321}">
                <p14:modId xmlns:p14="http://schemas.microsoft.com/office/powerpoint/2010/main" val="1599530282"/>
              </p:ext>
            </p:extLst>
          </p:nvPr>
        </p:nvGraphicFramePr>
        <p:xfrm>
          <a:off x="537217" y="816902"/>
          <a:ext cx="11417360" cy="5396475"/>
        </p:xfrm>
        <a:graphic>
          <a:graphicData uri="http://schemas.openxmlformats.org/drawingml/2006/table">
            <a:tbl>
              <a:tblPr/>
              <a:tblGrid>
                <a:gridCol w="4651009">
                  <a:extLst>
                    <a:ext uri="{9D8B030D-6E8A-4147-A177-3AD203B41FA5}">
                      <a16:colId xmlns:a16="http://schemas.microsoft.com/office/drawing/2014/main" val="1504513344"/>
                    </a:ext>
                  </a:extLst>
                </a:gridCol>
                <a:gridCol w="556591">
                  <a:extLst>
                    <a:ext uri="{9D8B030D-6E8A-4147-A177-3AD203B41FA5}">
                      <a16:colId xmlns:a16="http://schemas.microsoft.com/office/drawing/2014/main" val="1080666384"/>
                    </a:ext>
                  </a:extLst>
                </a:gridCol>
                <a:gridCol w="670409">
                  <a:extLst>
                    <a:ext uri="{9D8B030D-6E8A-4147-A177-3AD203B41FA5}">
                      <a16:colId xmlns:a16="http://schemas.microsoft.com/office/drawing/2014/main" val="3337990732"/>
                    </a:ext>
                  </a:extLst>
                </a:gridCol>
                <a:gridCol w="3614429">
                  <a:extLst>
                    <a:ext uri="{9D8B030D-6E8A-4147-A177-3AD203B41FA5}">
                      <a16:colId xmlns:a16="http://schemas.microsoft.com/office/drawing/2014/main" val="4071568759"/>
                    </a:ext>
                  </a:extLst>
                </a:gridCol>
                <a:gridCol w="1924922">
                  <a:extLst>
                    <a:ext uri="{9D8B030D-6E8A-4147-A177-3AD203B41FA5}">
                      <a16:colId xmlns:a16="http://schemas.microsoft.com/office/drawing/2014/main" val="2300431046"/>
                    </a:ext>
                  </a:extLst>
                </a:gridCol>
              </a:tblGrid>
              <a:tr h="0">
                <a:tc>
                  <a:txBody>
                    <a:bodyPr/>
                    <a:lstStyle/>
                    <a:p>
                      <a:pPr algn="l" fontAlgn="ctr"/>
                      <a:r>
                        <a:rPr lang="en-GB" sz="1050" b="1" i="0" u="none" strike="noStrike" noProof="0" dirty="0">
                          <a:solidFill>
                            <a:srgbClr val="E55A5A"/>
                          </a:solidFill>
                          <a:effectLst/>
                          <a:latin typeface="Montserrat" panose="00000500000000000000" pitchFamily="2" charset="-18"/>
                        </a:rPr>
                        <a:t>Event</a:t>
                      </a:r>
                    </a:p>
                  </a:txBody>
                  <a:tcPr marL="72000" marR="72000" marT="36000" marB="36000" anchor="ctr">
                    <a:lnL w="1905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9050" cap="flat" cmpd="sng" algn="ctr">
                      <a:solidFill>
                        <a:srgbClr val="E55A5A"/>
                      </a:solidFill>
                      <a:prstDash val="solid"/>
                      <a:round/>
                      <a:headEnd type="none" w="med" len="med"/>
                      <a:tailEnd type="none" w="med" len="med"/>
                    </a:lnT>
                    <a:lnB w="19050" cap="flat" cmpd="sng" algn="ctr">
                      <a:solidFill>
                        <a:srgbClr val="E55A5A"/>
                      </a:solidFill>
                      <a:prstDash val="solid"/>
                      <a:round/>
                      <a:headEnd type="none" w="med" len="med"/>
                      <a:tailEnd type="none" w="med" len="med"/>
                    </a:lnB>
                    <a:noFill/>
                  </a:tcPr>
                </a:tc>
                <a:tc>
                  <a:txBody>
                    <a:bodyPr/>
                    <a:lstStyle/>
                    <a:p>
                      <a:pPr algn="ctr" fontAlgn="ctr"/>
                      <a:r>
                        <a:rPr lang="en-GB" sz="1050" b="1" i="0" u="none" strike="noStrike" noProof="0" dirty="0">
                          <a:solidFill>
                            <a:srgbClr val="E55A5A"/>
                          </a:solidFill>
                          <a:effectLst/>
                          <a:latin typeface="Montserrat" panose="00000500000000000000" pitchFamily="2" charset="-18"/>
                        </a:rPr>
                        <a:t>WP</a:t>
                      </a:r>
                    </a:p>
                  </a:txBody>
                  <a:tcPr marL="72000" marR="72000" marT="36000" marB="3600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9050" cap="flat" cmpd="sng" algn="ctr">
                      <a:solidFill>
                        <a:srgbClr val="E55A5A"/>
                      </a:solidFill>
                      <a:prstDash val="solid"/>
                      <a:round/>
                      <a:headEnd type="none" w="med" len="med"/>
                      <a:tailEnd type="none" w="med" len="med"/>
                    </a:lnT>
                    <a:lnB w="19050" cap="flat" cmpd="sng" algn="ctr">
                      <a:solidFill>
                        <a:srgbClr val="E55A5A"/>
                      </a:solidFill>
                      <a:prstDash val="solid"/>
                      <a:round/>
                      <a:headEnd type="none" w="med" len="med"/>
                      <a:tailEnd type="none" w="med" len="med"/>
                    </a:lnB>
                    <a:noFill/>
                  </a:tcPr>
                </a:tc>
                <a:tc>
                  <a:txBody>
                    <a:bodyPr/>
                    <a:lstStyle/>
                    <a:p>
                      <a:pPr algn="l" fontAlgn="ctr"/>
                      <a:r>
                        <a:rPr lang="en-GB" sz="1050" b="1" i="0" u="none" strike="noStrike" noProof="0" dirty="0">
                          <a:solidFill>
                            <a:srgbClr val="E55A5A"/>
                          </a:solidFill>
                          <a:effectLst/>
                          <a:latin typeface="Montserrat" panose="00000500000000000000" pitchFamily="2" charset="-18"/>
                        </a:rPr>
                        <a:t>Lead</a:t>
                      </a:r>
                    </a:p>
                  </a:txBody>
                  <a:tcPr marL="72000" marR="72000" marT="36000" marB="3600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9050" cap="flat" cmpd="sng" algn="ctr">
                      <a:solidFill>
                        <a:srgbClr val="E55A5A"/>
                      </a:solidFill>
                      <a:prstDash val="solid"/>
                      <a:round/>
                      <a:headEnd type="none" w="med" len="med"/>
                      <a:tailEnd type="none" w="med" len="med"/>
                    </a:lnT>
                    <a:lnB w="19050" cap="flat" cmpd="sng" algn="ctr">
                      <a:solidFill>
                        <a:srgbClr val="E55A5A"/>
                      </a:solidFill>
                      <a:prstDash val="solid"/>
                      <a:round/>
                      <a:headEnd type="none" w="med" len="med"/>
                      <a:tailEnd type="none" w="med" len="med"/>
                    </a:lnB>
                    <a:noFill/>
                  </a:tcPr>
                </a:tc>
                <a:tc>
                  <a:txBody>
                    <a:bodyPr/>
                    <a:lstStyle/>
                    <a:p>
                      <a:pPr algn="l" fontAlgn="ctr"/>
                      <a:r>
                        <a:rPr lang="en-GB" sz="1000" b="1" i="0" u="none" strike="noStrike" noProof="0" dirty="0">
                          <a:solidFill>
                            <a:srgbClr val="E55A5A"/>
                          </a:solidFill>
                          <a:effectLst/>
                          <a:latin typeface="Montserrat" panose="00000500000000000000" pitchFamily="2" charset="-18"/>
                        </a:rPr>
                        <a:t>Webpage</a:t>
                      </a:r>
                    </a:p>
                  </a:txBody>
                  <a:tcPr marL="72000" marR="72000" marT="36000" marB="3600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9050" cap="flat" cmpd="sng" algn="ctr">
                      <a:solidFill>
                        <a:srgbClr val="E55A5A"/>
                      </a:solidFill>
                      <a:prstDash val="solid"/>
                      <a:round/>
                      <a:headEnd type="none" w="med" len="med"/>
                      <a:tailEnd type="none" w="med" len="med"/>
                    </a:lnT>
                    <a:lnB w="19050" cap="flat" cmpd="sng" algn="ctr">
                      <a:solidFill>
                        <a:srgbClr val="E55A5A"/>
                      </a:solidFill>
                      <a:prstDash val="solid"/>
                      <a:round/>
                      <a:headEnd type="none" w="med" len="med"/>
                      <a:tailEnd type="none" w="med" len="med"/>
                    </a:lnB>
                    <a:noFill/>
                  </a:tcPr>
                </a:tc>
                <a:tc>
                  <a:txBody>
                    <a:bodyPr/>
                    <a:lstStyle/>
                    <a:p>
                      <a:pPr algn="l" fontAlgn="ctr"/>
                      <a:r>
                        <a:rPr lang="en-GB" sz="1050" b="1" i="0" u="none" strike="noStrike" noProof="0" dirty="0">
                          <a:solidFill>
                            <a:srgbClr val="E55A5A"/>
                          </a:solidFill>
                          <a:effectLst/>
                          <a:latin typeface="Montserrat" panose="00000500000000000000" pitchFamily="2" charset="-18"/>
                        </a:rPr>
                        <a:t>Registration</a:t>
                      </a:r>
                    </a:p>
                  </a:txBody>
                  <a:tcPr marL="72000" marR="72000" marT="36000" marB="36000" anchor="ctr">
                    <a:lnL w="12700" cap="flat" cmpd="sng" algn="ctr">
                      <a:solidFill>
                        <a:srgbClr val="E55A5A"/>
                      </a:solidFill>
                      <a:prstDash val="solid"/>
                      <a:round/>
                      <a:headEnd type="none" w="med" len="med"/>
                      <a:tailEnd type="none" w="med" len="med"/>
                    </a:lnL>
                    <a:lnR w="19050" cap="flat" cmpd="sng" algn="ctr">
                      <a:solidFill>
                        <a:srgbClr val="E55A5A"/>
                      </a:solidFill>
                      <a:prstDash val="solid"/>
                      <a:round/>
                      <a:headEnd type="none" w="med" len="med"/>
                      <a:tailEnd type="none" w="med" len="med"/>
                    </a:lnR>
                    <a:lnT w="19050" cap="flat" cmpd="sng" algn="ctr">
                      <a:solidFill>
                        <a:srgbClr val="E55A5A"/>
                      </a:solidFill>
                      <a:prstDash val="solid"/>
                      <a:round/>
                      <a:headEnd type="none" w="med" len="med"/>
                      <a:tailEnd type="none" w="med" len="med"/>
                    </a:lnT>
                    <a:lnB w="19050" cap="flat" cmpd="sng" algn="ctr">
                      <a:solidFill>
                        <a:srgbClr val="E55A5A"/>
                      </a:solidFill>
                      <a:prstDash val="solid"/>
                      <a:round/>
                      <a:headEnd type="none" w="med" len="med"/>
                      <a:tailEnd type="none" w="med" len="med"/>
                    </a:lnB>
                    <a:noFill/>
                  </a:tcPr>
                </a:tc>
                <a:extLst>
                  <a:ext uri="{0D108BD9-81ED-4DB2-BD59-A6C34878D82A}">
                    <a16:rowId xmlns:a16="http://schemas.microsoft.com/office/drawing/2014/main" val="2710081221"/>
                  </a:ext>
                </a:extLst>
              </a:tr>
              <a:tr h="131658">
                <a:tc>
                  <a:txBody>
                    <a:bodyPr/>
                    <a:lstStyle/>
                    <a:p>
                      <a:pPr algn="l" fontAlgn="ctr"/>
                      <a:r>
                        <a:rPr lang="en-GB" sz="1200" b="1" i="0" u="none" strike="noStrike" noProof="0" dirty="0">
                          <a:solidFill>
                            <a:srgbClr val="000000"/>
                          </a:solidFill>
                          <a:effectLst/>
                          <a:latin typeface="Montserrat" panose="00000500000000000000" pitchFamily="2" charset="-18"/>
                        </a:rPr>
                        <a:t>Ulysseus Košice Week General Page</a:t>
                      </a:r>
                    </a:p>
                  </a:txBody>
                  <a:tcPr marL="72000" marR="72000" marT="9525" marB="0" anchor="ctr">
                    <a:lnL w="1905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905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ctr" fontAlgn="ctr"/>
                      <a:endParaRPr lang="en-GB" sz="120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905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l" fontAlgn="ctr"/>
                      <a:r>
                        <a:rPr lang="en-GB" sz="1200" b="0" i="0" u="none" strike="noStrike" noProof="0" dirty="0">
                          <a:solidFill>
                            <a:srgbClr val="000000"/>
                          </a:solidFill>
                          <a:effectLst/>
                          <a:latin typeface="Montserrat" panose="00000500000000000000" pitchFamily="2" charset="-18"/>
                        </a:rPr>
                        <a:t>TUKE</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905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100" b="0" i="0" u="none" strike="noStrike" noProof="0" dirty="0">
                          <a:solidFill>
                            <a:srgbClr val="000000"/>
                          </a:solidFill>
                          <a:effectLst/>
                          <a:latin typeface="Montserrat" panose="00000500000000000000" pitchFamily="2" charset="-18"/>
                          <a:hlinkClick r:id="rId3"/>
                        </a:rPr>
                        <a:t>https://ulysseus.eu/events/ulysseus-kosice-week/</a:t>
                      </a:r>
                      <a:endParaRPr lang="en-GB" sz="110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905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l" fontAlgn="ctr"/>
                      <a:endParaRPr lang="en-GB" sz="120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9050" cap="flat" cmpd="sng" algn="ctr">
                      <a:solidFill>
                        <a:srgbClr val="E55A5A"/>
                      </a:solidFill>
                      <a:prstDash val="solid"/>
                      <a:round/>
                      <a:headEnd type="none" w="med" len="med"/>
                      <a:tailEnd type="none" w="med" len="med"/>
                    </a:lnR>
                    <a:lnT w="1905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extLst>
                  <a:ext uri="{0D108BD9-81ED-4DB2-BD59-A6C34878D82A}">
                    <a16:rowId xmlns:a16="http://schemas.microsoft.com/office/drawing/2014/main" val="140302944"/>
                  </a:ext>
                </a:extLst>
              </a:tr>
              <a:tr h="213126">
                <a:tc>
                  <a:txBody>
                    <a:bodyPr/>
                    <a:lstStyle/>
                    <a:p>
                      <a:pPr algn="l" fontAlgn="ctr"/>
                      <a:r>
                        <a:rPr lang="en-GB" sz="1200" b="1" i="0" u="none" strike="noStrike" noProof="0" dirty="0">
                          <a:solidFill>
                            <a:srgbClr val="000000"/>
                          </a:solidFill>
                          <a:effectLst/>
                          <a:latin typeface="Montserrat" panose="00000500000000000000" pitchFamily="2" charset="-18"/>
                        </a:rPr>
                        <a:t>Ulysseus Summit &amp; Parallel Sessions 2025</a:t>
                      </a:r>
                    </a:p>
                  </a:txBody>
                  <a:tcPr marL="72000" marR="72000" marT="9525" marB="0" anchor="ctr">
                    <a:lnL w="1905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ctr" fontAlgn="ctr"/>
                      <a:r>
                        <a:rPr lang="en-GB" sz="1200" b="0" i="0" u="none" strike="noStrike" noProof="0" dirty="0">
                          <a:solidFill>
                            <a:srgbClr val="000000"/>
                          </a:solidFill>
                          <a:effectLst/>
                          <a:latin typeface="Montserrat" panose="00000500000000000000" pitchFamily="2" charset="-18"/>
                        </a:rPr>
                        <a:t>WP1</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l" fontAlgn="ctr"/>
                      <a:r>
                        <a:rPr lang="en-GB" sz="1200" b="0" i="0" u="none" strike="noStrike" noProof="0" dirty="0">
                          <a:solidFill>
                            <a:srgbClr val="000000"/>
                          </a:solidFill>
                          <a:effectLst/>
                          <a:latin typeface="Montserrat" panose="00000500000000000000" pitchFamily="2" charset="-18"/>
                        </a:rPr>
                        <a:t>USE</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100" b="0" i="0" u="none" strike="noStrike" noProof="0" dirty="0">
                          <a:solidFill>
                            <a:srgbClr val="000000"/>
                          </a:solidFill>
                          <a:effectLst/>
                          <a:latin typeface="Montserrat" panose="00000500000000000000" pitchFamily="2" charset="-18"/>
                          <a:hlinkClick r:id="rId4"/>
                        </a:rPr>
                        <a:t>https://ulysseus.eu/events/ulysseus-summit-parallel-sessions-2025/</a:t>
                      </a:r>
                      <a:endParaRPr lang="en-GB" sz="110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l" fontAlgn="ctr"/>
                      <a:r>
                        <a:rPr lang="en-GB" sz="1200" b="0" i="0" u="none" strike="noStrike" noProof="0" dirty="0">
                          <a:solidFill>
                            <a:srgbClr val="000000"/>
                          </a:solidFill>
                          <a:effectLst/>
                          <a:latin typeface="Montserrat" panose="00000500000000000000" pitchFamily="2" charset="-18"/>
                          <a:hlinkClick r:id="rId5"/>
                        </a:rPr>
                        <a:t>Registration Form</a:t>
                      </a:r>
                      <a:r>
                        <a:rPr lang="en-GB" sz="1200" b="0" i="0" u="none" strike="noStrike" noProof="0" dirty="0">
                          <a:solidFill>
                            <a:srgbClr val="000000"/>
                          </a:solidFill>
                          <a:effectLst/>
                          <a:latin typeface="Montserrat" panose="00000500000000000000" pitchFamily="2" charset="-18"/>
                        </a:rPr>
                        <a:t> (available only for internal project staff)</a:t>
                      </a:r>
                    </a:p>
                  </a:txBody>
                  <a:tcPr marL="72000" marR="72000" marT="9525" marB="0" anchor="ctr">
                    <a:lnL w="12700" cap="flat" cmpd="sng" algn="ctr">
                      <a:solidFill>
                        <a:srgbClr val="E55A5A"/>
                      </a:solidFill>
                      <a:prstDash val="solid"/>
                      <a:round/>
                      <a:headEnd type="none" w="med" len="med"/>
                      <a:tailEnd type="none" w="med" len="med"/>
                    </a:lnL>
                    <a:lnR w="1905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extLst>
                  <a:ext uri="{0D108BD9-81ED-4DB2-BD59-A6C34878D82A}">
                    <a16:rowId xmlns:a16="http://schemas.microsoft.com/office/drawing/2014/main" val="1540646990"/>
                  </a:ext>
                </a:extLst>
              </a:tr>
              <a:tr h="213126">
                <a:tc>
                  <a:txBody>
                    <a:bodyPr/>
                    <a:lstStyle/>
                    <a:p>
                      <a:pPr algn="l" fontAlgn="ctr">
                        <a:buNone/>
                      </a:pPr>
                      <a:r>
                        <a:rPr lang="en-GB" sz="1200" b="1" i="0" u="none" strike="noStrike" noProof="0" dirty="0">
                          <a:solidFill>
                            <a:srgbClr val="000000"/>
                          </a:solidFill>
                          <a:effectLst/>
                          <a:latin typeface="Montserrat" panose="00000500000000000000" pitchFamily="2" charset="-18"/>
                        </a:rPr>
                        <a:t>UlySA Bootcamp</a:t>
                      </a:r>
                    </a:p>
                  </a:txBody>
                  <a:tcPr marL="72000" marR="72000" marT="9525" marB="0" anchor="ctr">
                    <a:lnL w="1905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ctr" fontAlgn="ctr">
                        <a:buNone/>
                      </a:pPr>
                      <a:r>
                        <a:rPr lang="en-GB" sz="1200" b="0" i="0" u="none" strike="noStrike" noProof="0" dirty="0">
                          <a:solidFill>
                            <a:srgbClr val="000000"/>
                          </a:solidFill>
                          <a:effectLst/>
                          <a:latin typeface="Montserrat" panose="00000500000000000000" pitchFamily="2" charset="-18"/>
                        </a:rPr>
                        <a:t>WP1</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l" fontAlgn="ctr">
                        <a:buNone/>
                      </a:pPr>
                      <a:r>
                        <a:rPr lang="en-GB" sz="1200" b="0" i="0" u="none" strike="noStrike" noProof="0" dirty="0">
                          <a:solidFill>
                            <a:srgbClr val="000000"/>
                          </a:solidFill>
                          <a:effectLst/>
                          <a:latin typeface="Montserrat" panose="00000500000000000000" pitchFamily="2" charset="-18"/>
                        </a:rPr>
                        <a:t>UniCA</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100" b="0" i="0" u="none" strike="noStrike" noProof="0" dirty="0">
                          <a:solidFill>
                            <a:srgbClr val="000000"/>
                          </a:solidFill>
                          <a:effectLst/>
                          <a:latin typeface="Montserrat" panose="00000500000000000000" pitchFamily="2" charset="-18"/>
                        </a:rPr>
                        <a:t>under construction</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l" fontAlgn="ctr"/>
                      <a:r>
                        <a:rPr lang="en-GB" sz="1200" b="0" i="0" u="none" strike="noStrike" noProof="0" dirty="0">
                          <a:solidFill>
                            <a:srgbClr val="000000"/>
                          </a:solidFill>
                          <a:effectLst/>
                          <a:latin typeface="Montserrat" panose="00000500000000000000" pitchFamily="2" charset="-18"/>
                        </a:rPr>
                        <a:t>Registration through UlySA Bootcamp project</a:t>
                      </a:r>
                    </a:p>
                  </a:txBody>
                  <a:tcPr marL="72000" marR="72000" marT="9525" marB="0" anchor="ctr">
                    <a:lnL w="12700" cap="flat" cmpd="sng" algn="ctr">
                      <a:solidFill>
                        <a:srgbClr val="E55A5A"/>
                      </a:solidFill>
                      <a:prstDash val="solid"/>
                      <a:round/>
                      <a:headEnd type="none" w="med" len="med"/>
                      <a:tailEnd type="none" w="med" len="med"/>
                    </a:lnL>
                    <a:lnR w="1905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extLst>
                  <a:ext uri="{0D108BD9-81ED-4DB2-BD59-A6C34878D82A}">
                    <a16:rowId xmlns:a16="http://schemas.microsoft.com/office/drawing/2014/main" val="2346182856"/>
                  </a:ext>
                </a:extLst>
              </a:tr>
              <a:tr h="213126">
                <a:tc>
                  <a:txBody>
                    <a:bodyPr/>
                    <a:lstStyle/>
                    <a:p>
                      <a:pPr algn="l" fontAlgn="ctr">
                        <a:buNone/>
                      </a:pPr>
                      <a:r>
                        <a:rPr lang="en-GB" sz="1200" b="1" i="0" u="none" strike="noStrike" noProof="0" dirty="0">
                          <a:solidFill>
                            <a:srgbClr val="000000"/>
                          </a:solidFill>
                          <a:effectLst/>
                          <a:latin typeface="Montserrat" panose="00000500000000000000" pitchFamily="2" charset="-18"/>
                        </a:rPr>
                        <a:t>Connecting R&amp;I for Digital Transformation (Introducing Ulysseus Innovation Hub on Digital Transformation of Industry)</a:t>
                      </a:r>
                    </a:p>
                  </a:txBody>
                  <a:tcPr marL="72000" marR="72000" marT="9525" marB="0" anchor="ctr">
                    <a:lnL w="1905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ctr" fontAlgn="ctr">
                        <a:buNone/>
                      </a:pPr>
                      <a:r>
                        <a:rPr lang="en-GB" sz="1200" b="0" i="0" u="none" strike="noStrike" noProof="0" dirty="0">
                          <a:solidFill>
                            <a:srgbClr val="000000"/>
                          </a:solidFill>
                          <a:effectLst/>
                          <a:latin typeface="Montserrat" panose="00000500000000000000" pitchFamily="2" charset="-18"/>
                        </a:rPr>
                        <a:t>WP2</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l" fontAlgn="ctr">
                        <a:buNone/>
                      </a:pPr>
                      <a:r>
                        <a:rPr lang="en-GB" sz="1200" b="0" i="0" u="none" strike="noStrike" noProof="0" dirty="0">
                          <a:solidFill>
                            <a:srgbClr val="000000"/>
                          </a:solidFill>
                          <a:effectLst/>
                          <a:latin typeface="Montserrat" panose="00000500000000000000" pitchFamily="2" charset="-18"/>
                        </a:rPr>
                        <a:t>TUKE</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l" fontAlgn="ctr">
                        <a:buNone/>
                      </a:pPr>
                      <a:r>
                        <a:rPr lang="en-GB" sz="1100" b="0" i="0" u="sng" strike="noStrike" noProof="0" dirty="0">
                          <a:solidFill>
                            <a:srgbClr val="467886"/>
                          </a:solidFill>
                          <a:effectLst/>
                          <a:latin typeface="Montserrat" panose="00000500000000000000" pitchFamily="2" charset="-18"/>
                          <a:hlinkClick r:id="rId6"/>
                        </a:rPr>
                        <a:t>https://ulysseus.eu/events/ulysseus-innovation-hub-day-connecting-ri-for-digital-transformation/</a:t>
                      </a:r>
                      <a:endParaRPr lang="en-GB" sz="1100" b="0" i="0" u="sng" strike="noStrike" noProof="0" dirty="0">
                        <a:solidFill>
                          <a:srgbClr val="467886"/>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l" fontAlgn="ctr"/>
                      <a:r>
                        <a:rPr lang="en-GB" sz="1200" b="1" i="0" u="none" strike="noStrike" noProof="0" dirty="0">
                          <a:solidFill>
                            <a:srgbClr val="E55A5A"/>
                          </a:solidFill>
                          <a:effectLst/>
                          <a:latin typeface="Montserrat" panose="00000500000000000000" pitchFamily="2" charset="-18"/>
                        </a:rPr>
                        <a:t>REGISTRATION OPEN</a:t>
                      </a:r>
                      <a:endParaRPr lang="en-GB" sz="1200" b="1" i="0" u="none" strike="noStrike" noProof="0" dirty="0">
                        <a:solidFill>
                          <a:srgbClr val="E55A5A"/>
                        </a:solidFill>
                        <a:effectLst/>
                        <a:latin typeface="Montserrat" panose="00000500000000000000" pitchFamily="2" charset="-18"/>
                        <a:hlinkClick r:id="rId7">
                          <a:extLst>
                            <a:ext uri="{A12FA001-AC4F-418D-AE19-62706E023703}">
                              <ahyp:hlinkClr xmlns:ahyp="http://schemas.microsoft.com/office/drawing/2018/hyperlinkcolor" val="tx"/>
                            </a:ext>
                          </a:extLst>
                        </a:hlinkClick>
                      </a:endParaRPr>
                    </a:p>
                    <a:p>
                      <a:pPr algn="l" fontAlgn="ctr"/>
                      <a:r>
                        <a:rPr lang="en-GB" sz="1200" b="0" i="0" u="none" strike="noStrike" noProof="0" dirty="0">
                          <a:solidFill>
                            <a:srgbClr val="0563C1"/>
                          </a:solidFill>
                          <a:effectLst/>
                          <a:latin typeface="Montserrat" panose="00000500000000000000" pitchFamily="2" charset="-18"/>
                          <a:hlinkClick r:id="rId7">
                            <a:extLst>
                              <a:ext uri="{A12FA001-AC4F-418D-AE19-62706E023703}">
                                <ahyp:hlinkClr xmlns:ahyp="http://schemas.microsoft.com/office/drawing/2018/hyperlinkcolor" val="tx"/>
                              </a:ext>
                            </a:extLst>
                          </a:hlinkClick>
                        </a:rPr>
                        <a:t>Registration Form</a:t>
                      </a:r>
                      <a:endParaRPr lang="en-GB" sz="120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905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extLst>
                  <a:ext uri="{0D108BD9-81ED-4DB2-BD59-A6C34878D82A}">
                    <a16:rowId xmlns:a16="http://schemas.microsoft.com/office/drawing/2014/main" val="1731485739"/>
                  </a:ext>
                </a:extLst>
              </a:tr>
              <a:tr h="195669">
                <a:tc>
                  <a:txBody>
                    <a:bodyPr/>
                    <a:lstStyle/>
                    <a:p>
                      <a:pPr algn="l" fontAlgn="ctr">
                        <a:buNone/>
                      </a:pPr>
                      <a:r>
                        <a:rPr lang="en-GB" sz="1200" b="1" i="0" u="none" strike="noStrike" noProof="0" dirty="0">
                          <a:solidFill>
                            <a:srgbClr val="000000"/>
                          </a:solidFill>
                          <a:effectLst/>
                          <a:latin typeface="Montserrat" panose="00000500000000000000" pitchFamily="2" charset="-18"/>
                        </a:rPr>
                        <a:t>Ulysseus European University – A New Way to Experience University Life</a:t>
                      </a:r>
                    </a:p>
                  </a:txBody>
                  <a:tcPr marL="72000" marR="72000" marT="9525" marB="0" anchor="ctr">
                    <a:lnL w="1905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ctr" fontAlgn="ctr">
                        <a:buNone/>
                      </a:pPr>
                      <a:r>
                        <a:rPr lang="en-GB" sz="1200" b="0" i="0" u="none" strike="noStrike" noProof="0" dirty="0">
                          <a:solidFill>
                            <a:srgbClr val="000000"/>
                          </a:solidFill>
                          <a:effectLst/>
                          <a:latin typeface="Montserrat" panose="00000500000000000000" pitchFamily="2" charset="-18"/>
                        </a:rPr>
                        <a:t>WP4</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l" fontAlgn="ctr">
                        <a:buNone/>
                      </a:pPr>
                      <a:r>
                        <a:rPr lang="en-GB" sz="1200" b="0" i="0" u="none" strike="noStrike" noProof="0" dirty="0">
                          <a:solidFill>
                            <a:srgbClr val="000000"/>
                          </a:solidFill>
                          <a:effectLst/>
                          <a:latin typeface="Montserrat" panose="00000500000000000000" pitchFamily="2" charset="-18"/>
                        </a:rPr>
                        <a:t>TUKE</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l" fontAlgn="ctr">
                        <a:buNone/>
                      </a:pPr>
                      <a:r>
                        <a:rPr lang="en-GB" sz="1100" b="0" i="0" u="sng" strike="noStrike" noProof="0" dirty="0">
                          <a:solidFill>
                            <a:srgbClr val="467886"/>
                          </a:solidFill>
                          <a:effectLst/>
                          <a:latin typeface="Montserrat" panose="00000500000000000000" pitchFamily="2" charset="-18"/>
                          <a:hlinkClick r:id="rId8"/>
                        </a:rPr>
                        <a:t>https://ulysseus.eu/events/ulysseus-european-university-a-new-way-to-experience-university-life/</a:t>
                      </a:r>
                      <a:endParaRPr lang="en-GB" sz="1100" b="0" i="0" u="sng" strike="noStrike" noProof="0" dirty="0">
                        <a:solidFill>
                          <a:srgbClr val="467886"/>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200" b="1" i="0" u="none" strike="noStrike" noProof="0" dirty="0">
                          <a:solidFill>
                            <a:srgbClr val="E55A5A"/>
                          </a:solidFill>
                          <a:effectLst/>
                          <a:latin typeface="Montserrat" panose="00000500000000000000" pitchFamily="2" charset="-18"/>
                        </a:rPr>
                        <a:t>REGISTRATION OPEN</a:t>
                      </a:r>
                      <a:endParaRPr lang="en-GB" sz="1200" b="1" i="0" u="none" strike="noStrike" noProof="0" dirty="0">
                        <a:solidFill>
                          <a:srgbClr val="E55A5A"/>
                        </a:solidFill>
                        <a:effectLst/>
                        <a:latin typeface="Montserrat" panose="00000500000000000000" pitchFamily="2" charset="-18"/>
                        <a:hlinkClick r:id="rId7">
                          <a:extLst>
                            <a:ext uri="{A12FA001-AC4F-418D-AE19-62706E023703}">
                              <ahyp:hlinkClr xmlns:ahyp="http://schemas.microsoft.com/office/drawing/2018/hyperlinkcolor" val="tx"/>
                            </a:ext>
                          </a:extLst>
                        </a:hlinkClick>
                      </a:endParaRPr>
                    </a:p>
                    <a:p>
                      <a:pPr algn="l" fontAlgn="ctr"/>
                      <a:r>
                        <a:rPr lang="en-GB" sz="1200" b="0" i="0" u="none" strike="noStrike" noProof="0" dirty="0">
                          <a:solidFill>
                            <a:srgbClr val="000000"/>
                          </a:solidFill>
                          <a:effectLst/>
                          <a:latin typeface="Montserrat" panose="00000500000000000000" pitchFamily="2" charset="-18"/>
                          <a:hlinkClick r:id="rId9"/>
                        </a:rPr>
                        <a:t>Registration Form</a:t>
                      </a:r>
                      <a:endParaRPr lang="en-GB" sz="120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905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extLst>
                  <a:ext uri="{0D108BD9-81ED-4DB2-BD59-A6C34878D82A}">
                    <a16:rowId xmlns:a16="http://schemas.microsoft.com/office/drawing/2014/main" val="1835712289"/>
                  </a:ext>
                </a:extLst>
              </a:tr>
              <a:tr h="195669">
                <a:tc>
                  <a:txBody>
                    <a:bodyPr/>
                    <a:lstStyle/>
                    <a:p>
                      <a:pPr algn="l" fontAlgn="ctr">
                        <a:buNone/>
                      </a:pPr>
                      <a:r>
                        <a:rPr lang="en-GB" sz="1200" b="1" i="0" u="none" strike="noStrike" noProof="0" dirty="0">
                          <a:solidFill>
                            <a:srgbClr val="000000"/>
                          </a:solidFill>
                          <a:effectLst/>
                          <a:latin typeface="Montserrat" panose="00000500000000000000" pitchFamily="2" charset="-18"/>
                        </a:rPr>
                        <a:t>Navigating Pathways: Digital Transformation of Industry (Ulysseus R&amp;I Conference 2025)</a:t>
                      </a:r>
                    </a:p>
                  </a:txBody>
                  <a:tcPr marL="72000" marR="72000" marT="9525" marB="0" anchor="ctr">
                    <a:lnL w="1905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ctr" fontAlgn="ctr">
                        <a:buNone/>
                      </a:pPr>
                      <a:r>
                        <a:rPr lang="en-GB" sz="1200" b="0" i="0" u="none" strike="noStrike" noProof="0" dirty="0">
                          <a:solidFill>
                            <a:srgbClr val="000000"/>
                          </a:solidFill>
                          <a:effectLst/>
                          <a:latin typeface="Montserrat" panose="00000500000000000000" pitchFamily="2" charset="-18"/>
                        </a:rPr>
                        <a:t>WP5</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l" fontAlgn="ctr">
                        <a:buNone/>
                      </a:pPr>
                      <a:r>
                        <a:rPr lang="en-GB" sz="1200" b="0" i="0" u="none" strike="noStrike" noProof="0" dirty="0">
                          <a:solidFill>
                            <a:srgbClr val="000000"/>
                          </a:solidFill>
                          <a:effectLst/>
                          <a:latin typeface="Montserrat" panose="00000500000000000000" pitchFamily="2" charset="-18"/>
                        </a:rPr>
                        <a:t>TUKE</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l" fontAlgn="ctr">
                        <a:buNone/>
                      </a:pPr>
                      <a:r>
                        <a:rPr lang="en-GB" sz="1100" b="0" i="0" u="sng" strike="noStrike" noProof="0" dirty="0">
                          <a:solidFill>
                            <a:srgbClr val="467886"/>
                          </a:solidFill>
                          <a:effectLst/>
                          <a:latin typeface="Montserrat" panose="00000500000000000000" pitchFamily="2" charset="-18"/>
                          <a:hlinkClick r:id="rId10"/>
                        </a:rPr>
                        <a:t>https://ulysseus.eu/events/navigating-pathways-digital-transformation-of-industry-conference-2025/</a:t>
                      </a:r>
                      <a:endParaRPr lang="en-GB" sz="1100" b="0" i="0" u="sng" strike="noStrike" noProof="0" dirty="0">
                        <a:solidFill>
                          <a:srgbClr val="467886"/>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200" b="1" i="0" u="none" strike="noStrike" noProof="0" dirty="0">
                          <a:solidFill>
                            <a:srgbClr val="E55A5A"/>
                          </a:solidFill>
                          <a:effectLst/>
                          <a:latin typeface="Montserrat" panose="00000500000000000000" pitchFamily="2" charset="-18"/>
                        </a:rPr>
                        <a:t>REGISTRATION OPEN</a:t>
                      </a:r>
                      <a:endParaRPr lang="en-GB" sz="1200" b="1" i="0" u="none" strike="noStrike" noProof="0" dirty="0">
                        <a:solidFill>
                          <a:srgbClr val="E55A5A"/>
                        </a:solidFill>
                        <a:effectLst/>
                        <a:latin typeface="Montserrat" panose="00000500000000000000" pitchFamily="2" charset="-18"/>
                        <a:hlinkClick r:id="rId7">
                          <a:extLst>
                            <a:ext uri="{A12FA001-AC4F-418D-AE19-62706E023703}">
                              <ahyp:hlinkClr xmlns:ahyp="http://schemas.microsoft.com/office/drawing/2018/hyperlinkcolor" val="tx"/>
                            </a:ext>
                          </a:extLst>
                        </a:hlinkClick>
                      </a:endParaRP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200" b="0" i="0" u="none" strike="noStrike" noProof="0" dirty="0">
                          <a:solidFill>
                            <a:srgbClr val="000000"/>
                          </a:solidFill>
                          <a:effectLst/>
                          <a:latin typeface="Montserrat" panose="00000500000000000000" pitchFamily="2" charset="-18"/>
                          <a:hlinkClick r:id="rId7"/>
                        </a:rPr>
                        <a:t>Registration Form</a:t>
                      </a:r>
                      <a:endParaRPr lang="en-GB" sz="120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905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extLst>
                  <a:ext uri="{0D108BD9-81ED-4DB2-BD59-A6C34878D82A}">
                    <a16:rowId xmlns:a16="http://schemas.microsoft.com/office/drawing/2014/main" val="38384156"/>
                  </a:ext>
                </a:extLst>
              </a:tr>
              <a:tr h="195669">
                <a:tc>
                  <a:txBody>
                    <a:bodyPr/>
                    <a:lstStyle/>
                    <a:p>
                      <a:pPr algn="l" fontAlgn="ctr">
                        <a:buNone/>
                      </a:pPr>
                      <a:r>
                        <a:rPr lang="en-GB" sz="1200" b="1" i="0" u="none" strike="noStrike" noProof="0" dirty="0">
                          <a:solidFill>
                            <a:srgbClr val="000000"/>
                          </a:solidFill>
                          <a:effectLst/>
                          <a:latin typeface="Montserrat" panose="00000500000000000000" pitchFamily="2" charset="-18"/>
                        </a:rPr>
                        <a:t>Inclusion in Action: Bridging Academia and Society through Ulysseus European University</a:t>
                      </a:r>
                    </a:p>
                  </a:txBody>
                  <a:tcPr marL="72000" marR="72000" marT="9525" marB="0" anchor="ctr">
                    <a:lnL w="1905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ctr" fontAlgn="ctr">
                        <a:buNone/>
                      </a:pPr>
                      <a:r>
                        <a:rPr lang="en-GB" sz="1200" b="0" i="0" u="none" strike="noStrike" noProof="0" dirty="0">
                          <a:solidFill>
                            <a:srgbClr val="000000"/>
                          </a:solidFill>
                          <a:effectLst/>
                          <a:latin typeface="Montserrat" panose="00000500000000000000" pitchFamily="2" charset="-18"/>
                        </a:rPr>
                        <a:t>WP6</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l" fontAlgn="ctr">
                        <a:buNone/>
                      </a:pPr>
                      <a:r>
                        <a:rPr lang="en-GB" sz="1200" b="0" i="0" u="none" strike="noStrike" noProof="0" dirty="0">
                          <a:solidFill>
                            <a:srgbClr val="000000"/>
                          </a:solidFill>
                          <a:effectLst/>
                          <a:latin typeface="Montserrat" panose="00000500000000000000" pitchFamily="2" charset="-18"/>
                        </a:rPr>
                        <a:t>UniGe</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l" fontAlgn="ctr">
                        <a:buNone/>
                      </a:pPr>
                      <a:r>
                        <a:rPr lang="en-GB" sz="1100" b="0" i="0" u="sng" strike="noStrike" noProof="0" dirty="0">
                          <a:solidFill>
                            <a:srgbClr val="467886"/>
                          </a:solidFill>
                          <a:effectLst/>
                          <a:latin typeface="Montserrat" panose="00000500000000000000" pitchFamily="2" charset="-18"/>
                          <a:hlinkClick r:id="rId11"/>
                        </a:rPr>
                        <a:t>https://ulysseus.eu/events/inclusion-in-action-bridging-academia-and-society-through-ulysseus-european-university/</a:t>
                      </a:r>
                      <a:endParaRPr lang="en-GB" sz="1100" b="0" i="0" u="sng" strike="noStrike" noProof="0" dirty="0">
                        <a:solidFill>
                          <a:srgbClr val="467886"/>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200" b="1" i="0" u="none" strike="noStrike" noProof="0" dirty="0">
                          <a:solidFill>
                            <a:srgbClr val="E55A5A"/>
                          </a:solidFill>
                          <a:effectLst/>
                          <a:latin typeface="Montserrat" panose="00000500000000000000" pitchFamily="2" charset="-18"/>
                        </a:rPr>
                        <a:t>REGISTRATION OPEN</a:t>
                      </a:r>
                      <a:endParaRPr lang="en-GB" sz="1200" b="1" i="0" u="none" strike="noStrike" noProof="0" dirty="0">
                        <a:solidFill>
                          <a:srgbClr val="E55A5A"/>
                        </a:solidFill>
                        <a:effectLst/>
                        <a:latin typeface="Montserrat" panose="00000500000000000000" pitchFamily="2" charset="-18"/>
                        <a:hlinkClick r:id="rId7">
                          <a:extLst>
                            <a:ext uri="{A12FA001-AC4F-418D-AE19-62706E023703}">
                              <ahyp:hlinkClr xmlns:ahyp="http://schemas.microsoft.com/office/drawing/2018/hyperlinkcolor" val="tx"/>
                            </a:ext>
                          </a:extLst>
                        </a:hlinkClick>
                      </a:endParaRP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000000"/>
                          </a:solidFill>
                          <a:effectLst/>
                          <a:uLnTx/>
                          <a:uFillTx/>
                          <a:latin typeface="Montserrat" panose="00000500000000000000" pitchFamily="2" charset="-18"/>
                          <a:ea typeface="+mn-ea"/>
                          <a:cs typeface="+mn-cs"/>
                          <a:sym typeface="Arial"/>
                          <a:hlinkClick r:id="rId12"/>
                        </a:rPr>
                        <a:t>Registration Form</a:t>
                      </a:r>
                      <a:endParaRPr kumimoji="0" lang="en-GB" sz="1200" b="0" i="0" u="none" strike="noStrike" kern="0" cap="none" spc="0" normalizeH="0" baseline="0" noProof="0" dirty="0">
                        <a:ln>
                          <a:noFill/>
                        </a:ln>
                        <a:solidFill>
                          <a:srgbClr val="000000"/>
                        </a:solidFill>
                        <a:effectLst/>
                        <a:uLnTx/>
                        <a:uFillTx/>
                        <a:latin typeface="Montserrat" panose="00000500000000000000" pitchFamily="2" charset="-18"/>
                        <a:ea typeface="+mn-ea"/>
                        <a:cs typeface="+mn-cs"/>
                        <a:sym typeface="Arial"/>
                      </a:endParaRPr>
                    </a:p>
                  </a:txBody>
                  <a:tcPr marL="72000" marR="72000" marT="9525" marB="0" anchor="ctr">
                    <a:lnL w="12700" cap="flat" cmpd="sng" algn="ctr">
                      <a:solidFill>
                        <a:srgbClr val="E55A5A"/>
                      </a:solidFill>
                      <a:prstDash val="solid"/>
                      <a:round/>
                      <a:headEnd type="none" w="med" len="med"/>
                      <a:tailEnd type="none" w="med" len="med"/>
                    </a:lnL>
                    <a:lnR w="1905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extLst>
                  <a:ext uri="{0D108BD9-81ED-4DB2-BD59-A6C34878D82A}">
                    <a16:rowId xmlns:a16="http://schemas.microsoft.com/office/drawing/2014/main" val="187986053"/>
                  </a:ext>
                </a:extLst>
              </a:tr>
              <a:tr h="195669">
                <a:tc>
                  <a:txBody>
                    <a:bodyPr/>
                    <a:lstStyle/>
                    <a:p>
                      <a:pPr algn="l" fontAlgn="ctr">
                        <a:buNone/>
                      </a:pPr>
                      <a:r>
                        <a:rPr lang="en-GB" sz="1200" b="1" i="0" u="none" strike="noStrike" noProof="0" dirty="0">
                          <a:solidFill>
                            <a:srgbClr val="000000"/>
                          </a:solidFill>
                          <a:effectLst/>
                          <a:latin typeface="Montserrat" panose="00000500000000000000" pitchFamily="2" charset="-18"/>
                        </a:rPr>
                        <a:t>Workshop: Beyond Borders - Equipping Educators for a Globally Connected Campus</a:t>
                      </a:r>
                    </a:p>
                  </a:txBody>
                  <a:tcPr marL="72000" marR="72000" marT="9525" marB="0" anchor="ctr">
                    <a:lnL w="1905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ctr" fontAlgn="ctr">
                        <a:buNone/>
                      </a:pPr>
                      <a:r>
                        <a:rPr lang="en-GB" sz="1200" b="0" i="0" u="none" strike="noStrike" noProof="0" dirty="0">
                          <a:solidFill>
                            <a:srgbClr val="000000"/>
                          </a:solidFill>
                          <a:effectLst/>
                          <a:latin typeface="Montserrat" panose="00000500000000000000" pitchFamily="2" charset="-18"/>
                        </a:rPr>
                        <a:t>WP7</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l" fontAlgn="ctr">
                        <a:buNone/>
                      </a:pPr>
                      <a:r>
                        <a:rPr lang="en-GB" sz="1200" b="0" i="0" u="none" strike="noStrike" noProof="0" dirty="0">
                          <a:solidFill>
                            <a:srgbClr val="000000"/>
                          </a:solidFill>
                          <a:effectLst/>
                          <a:latin typeface="Montserrat" panose="00000500000000000000" pitchFamily="2" charset="-18"/>
                        </a:rPr>
                        <a:t>TUKE</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l" fontAlgn="ctr">
                        <a:buNone/>
                      </a:pPr>
                      <a:r>
                        <a:rPr lang="en-GB" sz="1100" b="0" i="0" u="none" strike="noStrike" noProof="0" dirty="0">
                          <a:solidFill>
                            <a:srgbClr val="000000"/>
                          </a:solidFill>
                          <a:effectLst/>
                          <a:latin typeface="Montserrat" panose="00000500000000000000" pitchFamily="2" charset="-18"/>
                          <a:hlinkClick r:id="rId13"/>
                        </a:rPr>
                        <a:t>https://ulysseus.eu/events/beyond-borders-equipping-educators-for-a-globally-connected-campus/</a:t>
                      </a:r>
                      <a:endParaRPr lang="en-GB" sz="110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200" b="1" i="0" u="none" strike="noStrike" noProof="0" dirty="0">
                          <a:solidFill>
                            <a:srgbClr val="E55A5A"/>
                          </a:solidFill>
                          <a:effectLst/>
                          <a:latin typeface="Montserrat" panose="00000500000000000000" pitchFamily="2" charset="-18"/>
                        </a:rPr>
                        <a:t>REGISTRATION OPEN</a:t>
                      </a:r>
                      <a:endParaRPr lang="en-GB" sz="1200" b="1" i="0" u="none" strike="noStrike" noProof="0" dirty="0">
                        <a:solidFill>
                          <a:srgbClr val="E55A5A"/>
                        </a:solidFill>
                        <a:effectLst/>
                        <a:latin typeface="Montserrat" panose="00000500000000000000" pitchFamily="2" charset="-18"/>
                        <a:hlinkClick r:id="rId7">
                          <a:extLst>
                            <a:ext uri="{A12FA001-AC4F-418D-AE19-62706E023703}">
                              <ahyp:hlinkClr xmlns:ahyp="http://schemas.microsoft.com/office/drawing/2018/hyperlinkcolor" val="tx"/>
                            </a:ext>
                          </a:extLst>
                        </a:hlinkClick>
                      </a:endParaRP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000000"/>
                          </a:solidFill>
                          <a:effectLst/>
                          <a:uLnTx/>
                          <a:uFillTx/>
                          <a:latin typeface="Montserrat" panose="00000500000000000000" pitchFamily="2" charset="-18"/>
                          <a:ea typeface="+mn-ea"/>
                          <a:cs typeface="+mn-cs"/>
                          <a:sym typeface="Arial"/>
                          <a:hlinkClick r:id="rId14"/>
                        </a:rPr>
                        <a:t>Registration Form</a:t>
                      </a:r>
                      <a:endParaRPr kumimoji="0" lang="en-GB" sz="1200" b="0" i="0" u="none" strike="noStrike" kern="0" cap="none" spc="0" normalizeH="0" baseline="0" noProof="0" dirty="0">
                        <a:ln>
                          <a:noFill/>
                        </a:ln>
                        <a:solidFill>
                          <a:srgbClr val="000000"/>
                        </a:solidFill>
                        <a:effectLst/>
                        <a:uLnTx/>
                        <a:uFillTx/>
                        <a:latin typeface="Montserrat" panose="00000500000000000000" pitchFamily="2" charset="-18"/>
                        <a:ea typeface="+mn-ea"/>
                        <a:cs typeface="+mn-cs"/>
                        <a:sym typeface="Arial"/>
                      </a:endParaRPr>
                    </a:p>
                  </a:txBody>
                  <a:tcPr marL="72000" marR="72000" marT="9525" marB="0" anchor="ctr">
                    <a:lnL w="12700" cap="flat" cmpd="sng" algn="ctr">
                      <a:solidFill>
                        <a:srgbClr val="E55A5A"/>
                      </a:solidFill>
                      <a:prstDash val="solid"/>
                      <a:round/>
                      <a:headEnd type="none" w="med" len="med"/>
                      <a:tailEnd type="none" w="med" len="med"/>
                    </a:lnL>
                    <a:lnR w="1905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extLst>
                  <a:ext uri="{0D108BD9-81ED-4DB2-BD59-A6C34878D82A}">
                    <a16:rowId xmlns:a16="http://schemas.microsoft.com/office/drawing/2014/main" val="3572472397"/>
                  </a:ext>
                </a:extLst>
              </a:tr>
              <a:tr h="259680">
                <a:tc>
                  <a:txBody>
                    <a:bodyPr/>
                    <a:lstStyle/>
                    <a:p>
                      <a:pPr algn="l" fontAlgn="ctr">
                        <a:buNone/>
                      </a:pPr>
                      <a:r>
                        <a:rPr lang="en-GB" sz="1200" b="1" i="0" u="none" strike="noStrike" noProof="0" dirty="0">
                          <a:solidFill>
                            <a:srgbClr val="000000"/>
                          </a:solidFill>
                          <a:effectLst/>
                          <a:latin typeface="Montserrat" panose="00000500000000000000" pitchFamily="2" charset="-18"/>
                        </a:rPr>
                        <a:t>Workshop: Setting Standards for Enhancing Universities' Reputation and Attractiveness Across the Ulysseus European University</a:t>
                      </a:r>
                    </a:p>
                  </a:txBody>
                  <a:tcPr marL="72000" marR="72000" marT="9525" marB="0" anchor="ctr">
                    <a:lnL w="1905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ctr" fontAlgn="ctr">
                        <a:buNone/>
                      </a:pPr>
                      <a:r>
                        <a:rPr lang="en-GB" sz="1200" b="0" i="0" u="none" strike="noStrike" noProof="0" dirty="0">
                          <a:solidFill>
                            <a:srgbClr val="000000"/>
                          </a:solidFill>
                          <a:effectLst/>
                          <a:latin typeface="Montserrat" panose="00000500000000000000" pitchFamily="2" charset="-18"/>
                        </a:rPr>
                        <a:t>WP8</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l" fontAlgn="ctr">
                        <a:buNone/>
                      </a:pPr>
                      <a:r>
                        <a:rPr lang="en-GB" sz="1200" b="0" i="0" u="none" strike="noStrike" noProof="0" dirty="0">
                          <a:solidFill>
                            <a:srgbClr val="000000"/>
                          </a:solidFill>
                          <a:effectLst/>
                          <a:latin typeface="Montserrat" panose="00000500000000000000" pitchFamily="2" charset="-18"/>
                        </a:rPr>
                        <a:t>UCG</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l" fontAlgn="ctr">
                        <a:buNone/>
                      </a:pPr>
                      <a:r>
                        <a:rPr lang="en-GB" sz="1100" b="0" i="0" u="sng" strike="noStrike" noProof="0" dirty="0">
                          <a:solidFill>
                            <a:srgbClr val="467886"/>
                          </a:solidFill>
                          <a:effectLst/>
                          <a:latin typeface="Montserrat" panose="00000500000000000000" pitchFamily="2" charset="-18"/>
                          <a:hlinkClick r:id="rId15"/>
                        </a:rPr>
                        <a:t>https://ulysseus.eu/events/setting-standards-for-enhancing-universities-reputation-and-attractiveness-across-the-ulysseus-european-university/</a:t>
                      </a:r>
                      <a:endParaRPr lang="en-GB" sz="1100" b="0" i="0" u="sng" strike="noStrike" noProof="0" dirty="0">
                        <a:solidFill>
                          <a:srgbClr val="467886"/>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200" b="1" i="0" u="none" strike="noStrike" noProof="0" dirty="0">
                          <a:solidFill>
                            <a:srgbClr val="E55A5A"/>
                          </a:solidFill>
                          <a:effectLst/>
                          <a:latin typeface="Montserrat" panose="00000500000000000000" pitchFamily="2" charset="-18"/>
                        </a:rPr>
                        <a:t>REGISTRATION OPEN</a:t>
                      </a:r>
                      <a:endParaRPr lang="en-GB" sz="1200" b="1" i="0" u="none" strike="noStrike" noProof="0" dirty="0">
                        <a:solidFill>
                          <a:srgbClr val="E55A5A"/>
                        </a:solidFill>
                        <a:effectLst/>
                        <a:latin typeface="Montserrat" panose="00000500000000000000" pitchFamily="2" charset="-18"/>
                        <a:hlinkClick r:id="rId7">
                          <a:extLst>
                            <a:ext uri="{A12FA001-AC4F-418D-AE19-62706E023703}">
                              <ahyp:hlinkClr xmlns:ahyp="http://schemas.microsoft.com/office/drawing/2018/hyperlinkcolor" val="tx"/>
                            </a:ext>
                          </a:extLst>
                        </a:hlinkClick>
                      </a:endParaRP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000000"/>
                          </a:solidFill>
                          <a:effectLst/>
                          <a:uLnTx/>
                          <a:uFillTx/>
                          <a:latin typeface="Montserrat" panose="00000500000000000000" pitchFamily="2" charset="-18"/>
                          <a:ea typeface="+mn-ea"/>
                          <a:cs typeface="+mn-cs"/>
                          <a:sym typeface="Arial"/>
                          <a:hlinkClick r:id="rId16"/>
                        </a:rPr>
                        <a:t>Registration Form</a:t>
                      </a:r>
                      <a:endParaRPr kumimoji="0" lang="en-GB" sz="1200" b="0" i="0" u="none" strike="noStrike" kern="0" cap="none" spc="0" normalizeH="0" baseline="0" noProof="0" dirty="0">
                        <a:ln>
                          <a:noFill/>
                        </a:ln>
                        <a:solidFill>
                          <a:srgbClr val="000000"/>
                        </a:solidFill>
                        <a:effectLst/>
                        <a:uLnTx/>
                        <a:uFillTx/>
                        <a:latin typeface="Montserrat" panose="00000500000000000000" pitchFamily="2" charset="-18"/>
                        <a:ea typeface="+mn-ea"/>
                        <a:cs typeface="+mn-cs"/>
                        <a:sym typeface="Arial"/>
                      </a:endParaRPr>
                    </a:p>
                  </a:txBody>
                  <a:tcPr marL="72000" marR="72000" marT="9525" marB="0" anchor="ctr">
                    <a:lnL w="12700" cap="flat" cmpd="sng" algn="ctr">
                      <a:solidFill>
                        <a:srgbClr val="E55A5A"/>
                      </a:solidFill>
                      <a:prstDash val="solid"/>
                      <a:round/>
                      <a:headEnd type="none" w="med" len="med"/>
                      <a:tailEnd type="none" w="med" len="med"/>
                    </a:lnL>
                    <a:lnR w="1905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extLst>
                  <a:ext uri="{0D108BD9-81ED-4DB2-BD59-A6C34878D82A}">
                    <a16:rowId xmlns:a16="http://schemas.microsoft.com/office/drawing/2014/main" val="3146320142"/>
                  </a:ext>
                </a:extLst>
              </a:tr>
              <a:tr h="73467">
                <a:tc>
                  <a:txBody>
                    <a:bodyPr/>
                    <a:lstStyle/>
                    <a:p>
                      <a:pPr algn="l" fontAlgn="ctr">
                        <a:buNone/>
                      </a:pPr>
                      <a:r>
                        <a:rPr lang="en-GB" sz="1200" b="1" i="0" u="none" strike="noStrike" noProof="0" dirty="0">
                          <a:solidFill>
                            <a:srgbClr val="000000"/>
                          </a:solidFill>
                          <a:effectLst/>
                          <a:latin typeface="Montserrat" panose="00000500000000000000" pitchFamily="2" charset="-18"/>
                        </a:rPr>
                        <a:t>Workshop: Peace Engineering - Building Resilient Future</a:t>
                      </a:r>
                    </a:p>
                  </a:txBody>
                  <a:tcPr marL="72000" marR="72000" marT="9525" marB="0" anchor="ctr">
                    <a:lnL w="1905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ctr" fontAlgn="ctr">
                        <a:buNone/>
                      </a:pPr>
                      <a:endParaRPr lang="en-GB" sz="120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l" fontAlgn="ctr">
                        <a:buNone/>
                      </a:pPr>
                      <a:r>
                        <a:rPr lang="en-GB" sz="1200" b="0" i="0" u="none" strike="noStrike" noProof="0" dirty="0">
                          <a:solidFill>
                            <a:srgbClr val="000000"/>
                          </a:solidFill>
                          <a:effectLst/>
                          <a:latin typeface="Montserrat" panose="00000500000000000000" pitchFamily="2" charset="-18"/>
                        </a:rPr>
                        <a:t>TUKE</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l" fontAlgn="ctr">
                        <a:buNone/>
                      </a:pPr>
                      <a:r>
                        <a:rPr lang="en-GB" sz="1100" b="0" i="0" u="none" strike="noStrike" noProof="0" dirty="0">
                          <a:solidFill>
                            <a:srgbClr val="000000"/>
                          </a:solidFill>
                          <a:effectLst/>
                          <a:latin typeface="Montserrat" panose="00000500000000000000" pitchFamily="2" charset="-18"/>
                        </a:rPr>
                        <a:t>under construction</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200" b="0" i="0" u="none" strike="noStrike" noProof="0" dirty="0">
                          <a:solidFill>
                            <a:srgbClr val="000000"/>
                          </a:solidFill>
                          <a:effectLst/>
                          <a:latin typeface="Montserrat" panose="00000500000000000000" pitchFamily="2" charset="-18"/>
                        </a:rPr>
                        <a:t>under construction</a:t>
                      </a:r>
                    </a:p>
                  </a:txBody>
                  <a:tcPr marL="72000" marR="72000" marT="9525" marB="0" anchor="ctr">
                    <a:lnL w="12700" cap="flat" cmpd="sng" algn="ctr">
                      <a:solidFill>
                        <a:srgbClr val="E55A5A"/>
                      </a:solidFill>
                      <a:prstDash val="solid"/>
                      <a:round/>
                      <a:headEnd type="none" w="med" len="med"/>
                      <a:tailEnd type="none" w="med" len="med"/>
                    </a:lnL>
                    <a:lnR w="1905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extLst>
                  <a:ext uri="{0D108BD9-81ED-4DB2-BD59-A6C34878D82A}">
                    <a16:rowId xmlns:a16="http://schemas.microsoft.com/office/drawing/2014/main" val="3718444919"/>
                  </a:ext>
                </a:extLst>
              </a:tr>
              <a:tr h="73467">
                <a:tc>
                  <a:txBody>
                    <a:bodyPr/>
                    <a:lstStyle/>
                    <a:p>
                      <a:pPr algn="l" fontAlgn="ctr">
                        <a:buNone/>
                      </a:pPr>
                      <a:r>
                        <a:rPr lang="en-GB" sz="1200" b="1" i="0" u="none" strike="noStrike" noProof="0" dirty="0">
                          <a:solidFill>
                            <a:srgbClr val="000000"/>
                          </a:solidFill>
                          <a:effectLst/>
                          <a:latin typeface="Montserrat" panose="00000500000000000000" pitchFamily="2" charset="-18"/>
                        </a:rPr>
                        <a:t>Creative Playgrounds</a:t>
                      </a:r>
                    </a:p>
                  </a:txBody>
                  <a:tcPr marL="72000" marR="72000" marT="9525" marB="0" anchor="ctr">
                    <a:lnL w="1905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ctr" fontAlgn="ctr">
                        <a:buNone/>
                      </a:pPr>
                      <a:endParaRPr lang="en-GB" sz="1200" b="0" i="0" u="none" strike="noStrike" noProof="0" dirty="0">
                        <a:solidFill>
                          <a:srgbClr val="000000"/>
                        </a:solidFill>
                        <a:effectLst/>
                        <a:latin typeface="Montserrat" panose="00000500000000000000" pitchFamily="2" charset="-18"/>
                      </a:endParaRP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l" fontAlgn="ctr">
                        <a:buNone/>
                      </a:pPr>
                      <a:r>
                        <a:rPr lang="en-GB" sz="1200" b="0" i="0" u="none" strike="noStrike" noProof="0" dirty="0">
                          <a:solidFill>
                            <a:srgbClr val="000000"/>
                          </a:solidFill>
                          <a:effectLst/>
                          <a:latin typeface="Montserrat" panose="00000500000000000000" pitchFamily="2" charset="-18"/>
                        </a:rPr>
                        <a:t>TUKE</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algn="l" fontAlgn="ctr">
                        <a:buNone/>
                      </a:pPr>
                      <a:r>
                        <a:rPr lang="en-GB" sz="1100" b="0" i="0" u="none" strike="noStrike" noProof="0" dirty="0">
                          <a:solidFill>
                            <a:srgbClr val="000000"/>
                          </a:solidFill>
                          <a:effectLst/>
                          <a:latin typeface="Montserrat" panose="00000500000000000000" pitchFamily="2" charset="-18"/>
                        </a:rPr>
                        <a:t>under construction</a:t>
                      </a:r>
                    </a:p>
                  </a:txBody>
                  <a:tcPr marL="72000" marR="72000" marT="9525" marB="0" anchor="ctr">
                    <a:lnL w="12700" cap="flat" cmpd="sng" algn="ctr">
                      <a:solidFill>
                        <a:srgbClr val="E55A5A"/>
                      </a:solidFill>
                      <a:prstDash val="solid"/>
                      <a:round/>
                      <a:headEnd type="none" w="med" len="med"/>
                      <a:tailEnd type="none" w="med" len="med"/>
                    </a:lnL>
                    <a:lnR w="1270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200" b="0" i="0" u="none" strike="noStrike" noProof="0" dirty="0">
                          <a:solidFill>
                            <a:srgbClr val="000000"/>
                          </a:solidFill>
                          <a:effectLst/>
                          <a:latin typeface="Montserrat" panose="00000500000000000000" pitchFamily="2" charset="-18"/>
                        </a:rPr>
                        <a:t>under construction</a:t>
                      </a:r>
                    </a:p>
                  </a:txBody>
                  <a:tcPr marL="72000" marR="72000" marT="9525" marB="0" anchor="ctr">
                    <a:lnL w="12700" cap="flat" cmpd="sng" algn="ctr">
                      <a:solidFill>
                        <a:srgbClr val="E55A5A"/>
                      </a:solidFill>
                      <a:prstDash val="solid"/>
                      <a:round/>
                      <a:headEnd type="none" w="med" len="med"/>
                      <a:tailEnd type="none" w="med" len="med"/>
                    </a:lnL>
                    <a:lnR w="19050" cap="flat" cmpd="sng" algn="ctr">
                      <a:solidFill>
                        <a:srgbClr val="E55A5A"/>
                      </a:solidFill>
                      <a:prstDash val="solid"/>
                      <a:round/>
                      <a:headEnd type="none" w="med" len="med"/>
                      <a:tailEnd type="none" w="med" len="med"/>
                    </a:lnR>
                    <a:lnT w="12700" cap="flat" cmpd="sng" algn="ctr">
                      <a:solidFill>
                        <a:srgbClr val="E55A5A"/>
                      </a:solidFill>
                      <a:prstDash val="solid"/>
                      <a:round/>
                      <a:headEnd type="none" w="med" len="med"/>
                      <a:tailEnd type="none" w="med" len="med"/>
                    </a:lnT>
                    <a:lnB w="12700" cap="flat" cmpd="sng" algn="ctr">
                      <a:solidFill>
                        <a:srgbClr val="E55A5A"/>
                      </a:solidFill>
                      <a:prstDash val="solid"/>
                      <a:round/>
                      <a:headEnd type="none" w="med" len="med"/>
                      <a:tailEnd type="none" w="med" len="med"/>
                    </a:lnB>
                    <a:noFill/>
                  </a:tcPr>
                </a:tc>
                <a:extLst>
                  <a:ext uri="{0D108BD9-81ED-4DB2-BD59-A6C34878D82A}">
                    <a16:rowId xmlns:a16="http://schemas.microsoft.com/office/drawing/2014/main" val="4000402859"/>
                  </a:ext>
                </a:extLst>
              </a:tr>
            </a:tbl>
          </a:graphicData>
        </a:graphic>
      </p:graphicFrame>
    </p:spTree>
    <p:extLst>
      <p:ext uri="{BB962C8B-B14F-4D97-AF65-F5344CB8AC3E}">
        <p14:creationId xmlns:p14="http://schemas.microsoft.com/office/powerpoint/2010/main" val="66454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6D201-B763-842C-0F01-F345637F0501}"/>
            </a:ext>
          </a:extLst>
        </p:cNvPr>
        <p:cNvGrpSpPr/>
        <p:nvPr/>
      </p:nvGrpSpPr>
      <p:grpSpPr>
        <a:xfrm>
          <a:off x="0" y="0"/>
          <a:ext cx="0" cy="0"/>
          <a:chOff x="0" y="0"/>
          <a:chExt cx="0" cy="0"/>
        </a:xfrm>
      </p:grpSpPr>
      <p:sp>
        <p:nvSpPr>
          <p:cNvPr id="17" name="Nadpis 1">
            <a:extLst>
              <a:ext uri="{FF2B5EF4-FFF2-40B4-BE49-F238E27FC236}">
                <a16:creationId xmlns:a16="http://schemas.microsoft.com/office/drawing/2014/main" id="{FEE19629-5D7A-DD1B-E960-8AA8583A17DE}"/>
              </a:ext>
            </a:extLst>
          </p:cNvPr>
          <p:cNvSpPr txBox="1">
            <a:spLocks/>
          </p:cNvSpPr>
          <p:nvPr/>
        </p:nvSpPr>
        <p:spPr>
          <a:xfrm>
            <a:off x="538774" y="171526"/>
            <a:ext cx="9472001" cy="38506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000"/>
              <a:buFont typeface="Montserrat"/>
              <a:buNone/>
              <a:defRPr sz="2000" b="1" i="0" u="none" strike="noStrike" cap="none">
                <a:solidFill>
                  <a:srgbClr val="2D296C"/>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noProof="0" dirty="0"/>
              <a:t>Ulysseus Summit &amp; Parallel Sessions 2025</a:t>
            </a:r>
          </a:p>
        </p:txBody>
      </p:sp>
      <p:pic>
        <p:nvPicPr>
          <p:cNvPr id="4" name="Obrázok 3">
            <a:extLst>
              <a:ext uri="{FF2B5EF4-FFF2-40B4-BE49-F238E27FC236}">
                <a16:creationId xmlns:a16="http://schemas.microsoft.com/office/drawing/2014/main" id="{2789EEC3-B60D-70C9-DF21-714F743DDA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774" y="828394"/>
            <a:ext cx="4195151" cy="2384376"/>
          </a:xfrm>
          <a:prstGeom prst="rect">
            <a:avLst/>
          </a:prstGeom>
        </p:spPr>
      </p:pic>
      <p:sp>
        <p:nvSpPr>
          <p:cNvPr id="6" name="BlokTextu 5">
            <a:extLst>
              <a:ext uri="{FF2B5EF4-FFF2-40B4-BE49-F238E27FC236}">
                <a16:creationId xmlns:a16="http://schemas.microsoft.com/office/drawing/2014/main" id="{A958DE46-68E8-6D5C-0752-EB8425D34162}"/>
              </a:ext>
            </a:extLst>
          </p:cNvPr>
          <p:cNvSpPr txBox="1"/>
          <p:nvPr/>
        </p:nvSpPr>
        <p:spPr>
          <a:xfrm>
            <a:off x="538774" y="3340736"/>
            <a:ext cx="4261827" cy="2459969"/>
          </a:xfrm>
          <a:prstGeom prst="rect">
            <a:avLst/>
          </a:prstGeom>
          <a:noFill/>
        </p:spPr>
        <p:txBody>
          <a:bodyPr wrap="square">
            <a:spAutoFit/>
          </a:bodyPr>
          <a:lstStyle/>
          <a:p>
            <a:pPr>
              <a:lnSpc>
                <a:spcPct val="107000"/>
              </a:lnSpc>
              <a:spcAft>
                <a:spcPts val="800"/>
              </a:spcAft>
              <a:buNone/>
            </a:pPr>
            <a:r>
              <a:rPr lang="en-GB" sz="1200" kern="100" noProof="0" dirty="0">
                <a:effectLst/>
                <a:latin typeface="Montserrat" panose="00000500000000000000" pitchFamily="2" charset="-18"/>
                <a:ea typeface="Aptos" panose="020B0004020202020204" pitchFamily="34" charset="0"/>
                <a:cs typeface="Times New Roman" panose="02020603050405020304" pitchFamily="18" charset="0"/>
              </a:rPr>
              <a:t>In October 2025, Košice will host the second Ulysseus Summit of the alliance’s second phase. </a:t>
            </a:r>
          </a:p>
          <a:p>
            <a:pPr>
              <a:lnSpc>
                <a:spcPct val="107000"/>
              </a:lnSpc>
              <a:spcAft>
                <a:spcPts val="800"/>
              </a:spcAft>
              <a:buNone/>
            </a:pPr>
            <a:r>
              <a:rPr lang="en-GB" sz="1200" kern="100" noProof="0" dirty="0">
                <a:effectLst/>
                <a:latin typeface="Montserrat" panose="00000500000000000000" pitchFamily="2" charset="-18"/>
                <a:ea typeface="Aptos" panose="020B0004020202020204" pitchFamily="34" charset="0"/>
                <a:cs typeface="Times New Roman" panose="02020603050405020304" pitchFamily="18" charset="0"/>
              </a:rPr>
              <a:t>Highlighting 5</a:t>
            </a:r>
            <a:r>
              <a:rPr lang="en-GB" sz="1200" kern="100" baseline="30000" noProof="0" dirty="0">
                <a:effectLst/>
                <a:latin typeface="Montserrat" panose="00000500000000000000" pitchFamily="2" charset="-18"/>
                <a:ea typeface="Aptos" panose="020B0004020202020204" pitchFamily="34" charset="0"/>
                <a:cs typeface="Times New Roman" panose="02020603050405020304" pitchFamily="18" charset="0"/>
              </a:rPr>
              <a:t>th</a:t>
            </a:r>
            <a:r>
              <a:rPr lang="en-GB" sz="1200" kern="100" noProof="0" dirty="0">
                <a:effectLst/>
                <a:latin typeface="Montserrat" panose="00000500000000000000" pitchFamily="2" charset="-18"/>
                <a:ea typeface="Aptos" panose="020B0004020202020204" pitchFamily="34" charset="0"/>
                <a:cs typeface="Times New Roman" panose="02020603050405020304" pitchFamily="18" charset="0"/>
              </a:rPr>
              <a:t> anniversary of Ulysseus launch in 2020 the high-level event will bring together representatives from all partner institutions to review the mid-term progress achieved so far and to continue shaping the strategic direction of the alliance. </a:t>
            </a:r>
          </a:p>
          <a:p>
            <a:pPr>
              <a:lnSpc>
                <a:spcPct val="107000"/>
              </a:lnSpc>
              <a:spcAft>
                <a:spcPts val="800"/>
              </a:spcAft>
              <a:buNone/>
            </a:pPr>
            <a:r>
              <a:rPr lang="en-GB" sz="1200" kern="100" noProof="0" dirty="0">
                <a:effectLst/>
                <a:latin typeface="Montserrat" panose="00000500000000000000" pitchFamily="2" charset="-18"/>
                <a:ea typeface="Aptos" panose="020B0004020202020204" pitchFamily="34" charset="0"/>
                <a:cs typeface="Times New Roman" panose="02020603050405020304" pitchFamily="18" charset="0"/>
              </a:rPr>
              <a:t>The summit will provide a valuable opportunity to assess accomplishments, align ongoing efforts, and collaboratively plan the path forward.</a:t>
            </a:r>
          </a:p>
        </p:txBody>
      </p:sp>
      <p:sp>
        <p:nvSpPr>
          <p:cNvPr id="7" name="BlokTextu 6">
            <a:extLst>
              <a:ext uri="{FF2B5EF4-FFF2-40B4-BE49-F238E27FC236}">
                <a16:creationId xmlns:a16="http://schemas.microsoft.com/office/drawing/2014/main" id="{AE556D11-13B9-126A-7A75-8A5DCF072A0C}"/>
              </a:ext>
            </a:extLst>
          </p:cNvPr>
          <p:cNvSpPr txBox="1"/>
          <p:nvPr/>
        </p:nvSpPr>
        <p:spPr>
          <a:xfrm>
            <a:off x="4994915" y="4011780"/>
            <a:ext cx="2700000" cy="385066"/>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Registration</a:t>
            </a:r>
            <a:endParaRPr lang="en-GB" sz="1600" b="0" noProof="0" dirty="0"/>
          </a:p>
        </p:txBody>
      </p:sp>
      <p:sp>
        <p:nvSpPr>
          <p:cNvPr id="8" name="BlokTextu 7">
            <a:extLst>
              <a:ext uri="{FF2B5EF4-FFF2-40B4-BE49-F238E27FC236}">
                <a16:creationId xmlns:a16="http://schemas.microsoft.com/office/drawing/2014/main" id="{09798B14-41F6-E520-CAD0-A5461A0BC326}"/>
              </a:ext>
            </a:extLst>
          </p:cNvPr>
          <p:cNvSpPr txBox="1"/>
          <p:nvPr/>
        </p:nvSpPr>
        <p:spPr>
          <a:xfrm>
            <a:off x="5000624" y="850079"/>
            <a:ext cx="2700000" cy="648000"/>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22 October 2025:</a:t>
            </a:r>
            <a:br>
              <a:rPr lang="en-GB" sz="1600" noProof="0" dirty="0"/>
            </a:br>
            <a:r>
              <a:rPr lang="en-GB" sz="1600" noProof="0" dirty="0"/>
              <a:t>Main Summit Day</a:t>
            </a:r>
            <a:endParaRPr lang="en-GB" sz="1600" b="0" noProof="0" dirty="0"/>
          </a:p>
        </p:txBody>
      </p:sp>
      <p:sp>
        <p:nvSpPr>
          <p:cNvPr id="10" name="BlokTextu 9">
            <a:extLst>
              <a:ext uri="{FF2B5EF4-FFF2-40B4-BE49-F238E27FC236}">
                <a16:creationId xmlns:a16="http://schemas.microsoft.com/office/drawing/2014/main" id="{88A93D58-E1BE-8A4F-BDAB-7A8CBC273191}"/>
              </a:ext>
            </a:extLst>
          </p:cNvPr>
          <p:cNvSpPr txBox="1"/>
          <p:nvPr/>
        </p:nvSpPr>
        <p:spPr>
          <a:xfrm>
            <a:off x="4994915" y="1517897"/>
            <a:ext cx="3301358" cy="1633589"/>
          </a:xfrm>
          <a:prstGeom prst="rect">
            <a:avLst/>
          </a:prstGeom>
          <a:noFill/>
        </p:spPr>
        <p:txBody>
          <a:bodyPr wrap="square">
            <a:spAutoFit/>
          </a:bodyPr>
          <a:lstStyle/>
          <a:p>
            <a:pPr>
              <a:lnSpc>
                <a:spcPct val="107000"/>
              </a:lnSpc>
              <a:spcAft>
                <a:spcPts val="800"/>
              </a:spcAft>
              <a:buNone/>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Plenary joint board sessions:</a:t>
            </a:r>
          </a:p>
          <a:p>
            <a:pPr marL="180975" lvl="0" indent="-180975">
              <a:lnSpc>
                <a:spcPct val="107000"/>
              </a:lnSpc>
              <a:buClr>
                <a:srgbClr val="E55A5A"/>
              </a:buClr>
              <a:buSzPct val="120000"/>
              <a:buFont typeface="Wingdings" panose="05000000000000000000" pitchFamily="2" charset="2"/>
              <a:buChar char="§"/>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Joint Structures Board Session</a:t>
            </a:r>
          </a:p>
          <a:p>
            <a:pPr marL="180975" lvl="0" indent="-180975">
              <a:lnSpc>
                <a:spcPct val="107000"/>
              </a:lnSpc>
              <a:buClr>
                <a:srgbClr val="E55A5A"/>
              </a:buClr>
              <a:buSzPct val="120000"/>
              <a:buFont typeface="Wingdings" panose="05000000000000000000" pitchFamily="2" charset="2"/>
              <a:buChar char="§"/>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Education, Research and Innovation Board Session</a:t>
            </a:r>
          </a:p>
          <a:p>
            <a:pPr marL="180975" lvl="0" indent="-180975">
              <a:lnSpc>
                <a:spcPct val="107000"/>
              </a:lnSpc>
              <a:buClr>
                <a:srgbClr val="E55A5A"/>
              </a:buClr>
              <a:buSzPct val="120000"/>
              <a:buFont typeface="Wingdings" panose="05000000000000000000" pitchFamily="2" charset="2"/>
              <a:buChar char="§"/>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Equality, Diversity and Inclusion and Community Engagement Board Session</a:t>
            </a:r>
          </a:p>
          <a:p>
            <a:pPr marL="180975" lvl="0" indent="-180975">
              <a:lnSpc>
                <a:spcPct val="107000"/>
              </a:lnSpc>
              <a:buClr>
                <a:srgbClr val="E55A5A"/>
              </a:buClr>
              <a:buSzPct val="120000"/>
              <a:buFont typeface="Wingdings" panose="05000000000000000000" pitchFamily="2" charset="2"/>
              <a:buChar char="§"/>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Mobility &amp; International Board Session</a:t>
            </a:r>
          </a:p>
          <a:p>
            <a:pPr marL="180975" lvl="0" indent="-180975">
              <a:lnSpc>
                <a:spcPct val="107000"/>
              </a:lnSpc>
              <a:spcAft>
                <a:spcPts val="800"/>
              </a:spcAft>
              <a:buClr>
                <a:srgbClr val="E55A5A"/>
              </a:buClr>
              <a:buSzPct val="120000"/>
              <a:buFont typeface="Wingdings" panose="05000000000000000000" pitchFamily="2" charset="2"/>
              <a:buChar char="§"/>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Student Board Session</a:t>
            </a:r>
          </a:p>
        </p:txBody>
      </p:sp>
      <p:sp>
        <p:nvSpPr>
          <p:cNvPr id="11" name="BlokTextu 10">
            <a:extLst>
              <a:ext uri="{FF2B5EF4-FFF2-40B4-BE49-F238E27FC236}">
                <a16:creationId xmlns:a16="http://schemas.microsoft.com/office/drawing/2014/main" id="{BCDC7D44-0860-77B9-4731-A523632A282C}"/>
              </a:ext>
            </a:extLst>
          </p:cNvPr>
          <p:cNvSpPr txBox="1"/>
          <p:nvPr/>
        </p:nvSpPr>
        <p:spPr>
          <a:xfrm>
            <a:off x="4994915" y="3153486"/>
            <a:ext cx="2700000" cy="385067"/>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Venue</a:t>
            </a:r>
          </a:p>
        </p:txBody>
      </p:sp>
      <p:sp>
        <p:nvSpPr>
          <p:cNvPr id="12" name="BlokTextu 11">
            <a:extLst>
              <a:ext uri="{FF2B5EF4-FFF2-40B4-BE49-F238E27FC236}">
                <a16:creationId xmlns:a16="http://schemas.microsoft.com/office/drawing/2014/main" id="{E01D5131-AAFF-E410-8ED7-CB9F3A4AE12A}"/>
              </a:ext>
            </a:extLst>
          </p:cNvPr>
          <p:cNvSpPr txBox="1"/>
          <p:nvPr/>
        </p:nvSpPr>
        <p:spPr>
          <a:xfrm>
            <a:off x="8362948" y="1533157"/>
            <a:ext cx="3571876" cy="987578"/>
          </a:xfrm>
          <a:prstGeom prst="rect">
            <a:avLst/>
          </a:prstGeom>
          <a:noFill/>
        </p:spPr>
        <p:txBody>
          <a:bodyPr wrap="square">
            <a:spAutoFit/>
          </a:bodyPr>
          <a:lstStyle/>
          <a:p>
            <a:pPr marL="180975" indent="-180975">
              <a:lnSpc>
                <a:spcPct val="107000"/>
              </a:lnSpc>
              <a:buClr>
                <a:srgbClr val="E55A5A"/>
              </a:buClr>
              <a:buSzPct val="120000"/>
              <a:buFont typeface="Wingdings" panose="05000000000000000000" pitchFamily="2" charset="2"/>
              <a:buChar char="§"/>
            </a:pPr>
            <a:r>
              <a:rPr lang="en-GB" sz="1100" kern="100" noProof="0" dirty="0">
                <a:latin typeface="Montserrat" panose="00000500000000000000" pitchFamily="2" charset="-18"/>
                <a:cs typeface="Times New Roman" panose="02020603050405020304" pitchFamily="18" charset="0"/>
              </a:rPr>
              <a:t>Pedagogical Steering Group Meeting</a:t>
            </a:r>
          </a:p>
          <a:p>
            <a:pPr marL="180975" indent="-180975">
              <a:lnSpc>
                <a:spcPct val="107000"/>
              </a:lnSpc>
              <a:buClr>
                <a:srgbClr val="E55A5A"/>
              </a:buClr>
              <a:buSzPct val="120000"/>
              <a:buFont typeface="Wingdings" panose="05000000000000000000" pitchFamily="2" charset="2"/>
              <a:buChar char="§"/>
            </a:pPr>
            <a:r>
              <a:rPr lang="en-GB" sz="1100" kern="100" noProof="0" dirty="0">
                <a:latin typeface="Montserrat" panose="00000500000000000000" pitchFamily="2" charset="-18"/>
                <a:cs typeface="Times New Roman" panose="02020603050405020304" pitchFamily="18" charset="0"/>
              </a:rPr>
              <a:t>Semi-Annual Mobility Meeting</a:t>
            </a:r>
          </a:p>
          <a:p>
            <a:pPr marL="180975" indent="-180975">
              <a:lnSpc>
                <a:spcPct val="107000"/>
              </a:lnSpc>
              <a:buClr>
                <a:srgbClr val="E55A5A"/>
              </a:buClr>
              <a:buSzPct val="120000"/>
              <a:buFont typeface="Wingdings" panose="05000000000000000000" pitchFamily="2" charset="2"/>
              <a:buChar char="§"/>
            </a:pPr>
            <a:r>
              <a:rPr lang="en-GB" sz="1100" kern="100" noProof="0" dirty="0">
                <a:latin typeface="Montserrat" panose="00000500000000000000" pitchFamily="2" charset="-18"/>
                <a:cs typeface="Times New Roman" panose="02020603050405020304" pitchFamily="18" charset="0"/>
              </a:rPr>
              <a:t>Social, Female and Intersectional Entrepreneurship Program Meet Up</a:t>
            </a:r>
          </a:p>
          <a:p>
            <a:pPr marL="180975" indent="-180975">
              <a:lnSpc>
                <a:spcPct val="107000"/>
              </a:lnSpc>
              <a:buClr>
                <a:srgbClr val="E55A5A"/>
              </a:buClr>
              <a:buSzPct val="120000"/>
              <a:buFont typeface="Wingdings" panose="05000000000000000000" pitchFamily="2" charset="2"/>
              <a:buChar char="§"/>
            </a:pPr>
            <a:r>
              <a:rPr lang="en-GB" sz="1100" kern="100" noProof="0" dirty="0" err="1">
                <a:latin typeface="Montserrat" panose="00000500000000000000" pitchFamily="2" charset="-18"/>
                <a:cs typeface="Times New Roman" panose="02020603050405020304" pitchFamily="18" charset="0"/>
              </a:rPr>
              <a:t>UlysseusDT</a:t>
            </a:r>
            <a:r>
              <a:rPr lang="en-GB" sz="1100" kern="100" noProof="0" dirty="0">
                <a:latin typeface="Montserrat" panose="00000500000000000000" pitchFamily="2" charset="-18"/>
                <a:cs typeface="Times New Roman" panose="02020603050405020304" pitchFamily="18" charset="0"/>
              </a:rPr>
              <a:t> Consortium Meeting</a:t>
            </a:r>
          </a:p>
        </p:txBody>
      </p:sp>
      <p:sp>
        <p:nvSpPr>
          <p:cNvPr id="13" name="BlokTextu 12">
            <a:extLst>
              <a:ext uri="{FF2B5EF4-FFF2-40B4-BE49-F238E27FC236}">
                <a16:creationId xmlns:a16="http://schemas.microsoft.com/office/drawing/2014/main" id="{0EDC818F-20B6-9F03-D6DE-2F7DA7FE7F82}"/>
              </a:ext>
            </a:extLst>
          </p:cNvPr>
          <p:cNvSpPr txBox="1"/>
          <p:nvPr/>
        </p:nvSpPr>
        <p:spPr>
          <a:xfrm>
            <a:off x="8362948" y="850079"/>
            <a:ext cx="2700000" cy="648000"/>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21 October 2025:</a:t>
            </a:r>
            <a:br>
              <a:rPr lang="en-GB" sz="1600" noProof="0" dirty="0"/>
            </a:br>
            <a:r>
              <a:rPr lang="en-GB" sz="1600" noProof="0" dirty="0"/>
              <a:t>Parallel Sessions</a:t>
            </a:r>
            <a:endParaRPr lang="en-GB" sz="1600" b="0" noProof="0" dirty="0"/>
          </a:p>
        </p:txBody>
      </p:sp>
      <p:sp>
        <p:nvSpPr>
          <p:cNvPr id="15" name="BlokTextu 14">
            <a:extLst>
              <a:ext uri="{FF2B5EF4-FFF2-40B4-BE49-F238E27FC236}">
                <a16:creationId xmlns:a16="http://schemas.microsoft.com/office/drawing/2014/main" id="{6DB12BA4-17AB-051A-47CE-64E8782FD5DA}"/>
              </a:ext>
            </a:extLst>
          </p:cNvPr>
          <p:cNvSpPr txBox="1"/>
          <p:nvPr/>
        </p:nvSpPr>
        <p:spPr>
          <a:xfrm>
            <a:off x="8362948" y="3188336"/>
            <a:ext cx="3669840" cy="263021"/>
          </a:xfrm>
          <a:prstGeom prst="rect">
            <a:avLst/>
          </a:prstGeom>
          <a:noFill/>
        </p:spPr>
        <p:txBody>
          <a:bodyPr wrap="square">
            <a:spAutoFit/>
          </a:bodyPr>
          <a:lstStyle/>
          <a:p>
            <a:pPr marL="180975" indent="-180975">
              <a:lnSpc>
                <a:spcPct val="107000"/>
              </a:lnSpc>
              <a:buClr>
                <a:srgbClr val="E55A5A"/>
              </a:buClr>
              <a:buSzPct val="120000"/>
              <a:buFont typeface="Wingdings" panose="05000000000000000000" pitchFamily="2" charset="2"/>
              <a:buChar char="§"/>
            </a:pPr>
            <a:r>
              <a:rPr lang="en-GB" sz="1100" kern="100" noProof="0" dirty="0">
                <a:latin typeface="Montserrat" panose="00000500000000000000" pitchFamily="2" charset="-18"/>
                <a:cs typeface="Times New Roman" panose="02020603050405020304" pitchFamily="18" charset="0"/>
              </a:rPr>
              <a:t>General Committee Meeting</a:t>
            </a:r>
          </a:p>
        </p:txBody>
      </p:sp>
      <p:sp>
        <p:nvSpPr>
          <p:cNvPr id="18" name="BlokTextu 17">
            <a:extLst>
              <a:ext uri="{FF2B5EF4-FFF2-40B4-BE49-F238E27FC236}">
                <a16:creationId xmlns:a16="http://schemas.microsoft.com/office/drawing/2014/main" id="{EC8F9EB4-E01B-9A46-2C04-1EBC19353271}"/>
              </a:ext>
            </a:extLst>
          </p:cNvPr>
          <p:cNvSpPr txBox="1"/>
          <p:nvPr/>
        </p:nvSpPr>
        <p:spPr>
          <a:xfrm>
            <a:off x="8362948" y="2512905"/>
            <a:ext cx="2700000" cy="648000"/>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22 October 2025:</a:t>
            </a:r>
            <a:br>
              <a:rPr lang="en-GB" sz="1600" noProof="0" dirty="0"/>
            </a:br>
            <a:r>
              <a:rPr lang="en-GB" sz="1600" noProof="0" dirty="0"/>
              <a:t>Parallel Sessions</a:t>
            </a:r>
            <a:endParaRPr lang="en-GB" sz="1600" b="0" noProof="0" dirty="0"/>
          </a:p>
        </p:txBody>
      </p:sp>
      <p:sp>
        <p:nvSpPr>
          <p:cNvPr id="19" name="BlokTextu 18">
            <a:extLst>
              <a:ext uri="{FF2B5EF4-FFF2-40B4-BE49-F238E27FC236}">
                <a16:creationId xmlns:a16="http://schemas.microsoft.com/office/drawing/2014/main" id="{589D9191-B9C1-A200-33ED-F3BA63CFE68D}"/>
              </a:ext>
            </a:extLst>
          </p:cNvPr>
          <p:cNvSpPr txBox="1"/>
          <p:nvPr/>
        </p:nvSpPr>
        <p:spPr>
          <a:xfrm>
            <a:off x="8362947" y="4205442"/>
            <a:ext cx="3669840" cy="2074414"/>
          </a:xfrm>
          <a:prstGeom prst="rect">
            <a:avLst/>
          </a:prstGeom>
          <a:noFill/>
        </p:spPr>
        <p:txBody>
          <a:bodyPr wrap="square">
            <a:spAutoFit/>
          </a:bodyPr>
          <a:lstStyle/>
          <a:p>
            <a:pPr marL="180975" indent="-180975">
              <a:lnSpc>
                <a:spcPct val="107000"/>
              </a:lnSpc>
              <a:buClr>
                <a:srgbClr val="E55A5A"/>
              </a:buClr>
              <a:buSzPct val="120000"/>
              <a:buFont typeface="Wingdings" panose="05000000000000000000" pitchFamily="2" charset="2"/>
              <a:buChar char="§"/>
            </a:pPr>
            <a:r>
              <a:rPr lang="en-GB" sz="1100" kern="100" noProof="0" dirty="0">
                <a:latin typeface="Montserrat" panose="00000500000000000000" pitchFamily="2" charset="-18"/>
                <a:cs typeface="Times New Roman" panose="02020603050405020304" pitchFamily="18" charset="0"/>
              </a:rPr>
              <a:t>Governing Council Meeting &amp; Rectors’ Programme</a:t>
            </a:r>
          </a:p>
          <a:p>
            <a:pPr marL="180975" indent="-180975">
              <a:lnSpc>
                <a:spcPct val="107000"/>
              </a:lnSpc>
              <a:buClr>
                <a:srgbClr val="E55A5A"/>
              </a:buClr>
              <a:buSzPct val="120000"/>
              <a:buFont typeface="Wingdings" panose="05000000000000000000" pitchFamily="2" charset="2"/>
              <a:buChar char="§"/>
            </a:pPr>
            <a:r>
              <a:rPr lang="en-GB" sz="1100" kern="100" noProof="0" dirty="0">
                <a:latin typeface="Montserrat" panose="00000500000000000000" pitchFamily="2" charset="-18"/>
                <a:cs typeface="Times New Roman" panose="02020603050405020304" pitchFamily="18" charset="0"/>
              </a:rPr>
              <a:t>Project Managers Meeting</a:t>
            </a:r>
          </a:p>
          <a:p>
            <a:pPr marL="180975" indent="-180975">
              <a:lnSpc>
                <a:spcPct val="107000"/>
              </a:lnSpc>
              <a:buClr>
                <a:srgbClr val="E55A5A"/>
              </a:buClr>
              <a:buSzPct val="120000"/>
              <a:buFont typeface="Wingdings" panose="05000000000000000000" pitchFamily="2" charset="2"/>
              <a:buChar char="§"/>
            </a:pPr>
            <a:r>
              <a:rPr lang="en-GB" sz="1100" kern="100" noProof="0" dirty="0">
                <a:latin typeface="Montserrat" panose="00000500000000000000" pitchFamily="2" charset="-18"/>
                <a:cs typeface="Times New Roman" panose="02020603050405020304" pitchFamily="18" charset="0"/>
              </a:rPr>
              <a:t>Innovation Hubs Committee Meeting</a:t>
            </a:r>
          </a:p>
          <a:p>
            <a:pPr marL="180975" indent="-180975">
              <a:lnSpc>
                <a:spcPct val="107000"/>
              </a:lnSpc>
              <a:buClr>
                <a:srgbClr val="E55A5A"/>
              </a:buClr>
              <a:buSzPct val="120000"/>
              <a:buFont typeface="Wingdings" panose="05000000000000000000" pitchFamily="2" charset="2"/>
              <a:buChar char="§"/>
            </a:pPr>
            <a:r>
              <a:rPr lang="en-GB" sz="1100" kern="100" noProof="0" dirty="0">
                <a:latin typeface="Montserrat" panose="00000500000000000000" pitchFamily="2" charset="-18"/>
                <a:cs typeface="Times New Roman" panose="02020603050405020304" pitchFamily="18" charset="0"/>
              </a:rPr>
              <a:t>Innovation Hub Managers and International Project Office Meeting</a:t>
            </a:r>
          </a:p>
          <a:p>
            <a:pPr marL="180975" indent="-180975">
              <a:lnSpc>
                <a:spcPct val="107000"/>
              </a:lnSpc>
              <a:buClr>
                <a:srgbClr val="E55A5A"/>
              </a:buClr>
              <a:buSzPct val="120000"/>
              <a:buFont typeface="Wingdings" panose="05000000000000000000" pitchFamily="2" charset="2"/>
              <a:buChar char="§"/>
            </a:pPr>
            <a:r>
              <a:rPr lang="en-GB" sz="1100" kern="100" noProof="0" dirty="0">
                <a:latin typeface="Montserrat" panose="00000500000000000000" pitchFamily="2" charset="-18"/>
                <a:cs typeface="Times New Roman" panose="02020603050405020304" pitchFamily="18" charset="0"/>
              </a:rPr>
              <a:t>Internal Workshop of the Ulysseus Academic Recognition Board</a:t>
            </a:r>
          </a:p>
          <a:p>
            <a:pPr marL="180975" indent="-180975">
              <a:lnSpc>
                <a:spcPct val="107000"/>
              </a:lnSpc>
              <a:buClr>
                <a:srgbClr val="E55A5A"/>
              </a:buClr>
              <a:buSzPct val="120000"/>
              <a:buFont typeface="Wingdings" panose="05000000000000000000" pitchFamily="2" charset="2"/>
              <a:buChar char="§"/>
            </a:pPr>
            <a:r>
              <a:rPr lang="en-GB" sz="1100" kern="100" noProof="0" dirty="0">
                <a:latin typeface="Montserrat" panose="00000500000000000000" pitchFamily="2" charset="-18"/>
                <a:cs typeface="Times New Roman" panose="02020603050405020304" pitchFamily="18" charset="0"/>
              </a:rPr>
              <a:t>Workshop on Digitalisation in Student Administration</a:t>
            </a:r>
          </a:p>
          <a:p>
            <a:pPr marL="180975" indent="-180975">
              <a:lnSpc>
                <a:spcPct val="107000"/>
              </a:lnSpc>
              <a:buClr>
                <a:srgbClr val="E55A5A"/>
              </a:buClr>
              <a:buSzPct val="120000"/>
              <a:buFont typeface="Wingdings" panose="05000000000000000000" pitchFamily="2" charset="2"/>
              <a:buChar char="§"/>
            </a:pPr>
            <a:r>
              <a:rPr lang="en-GB" sz="1100" kern="100" noProof="0" dirty="0">
                <a:latin typeface="Montserrat" panose="00000500000000000000" pitchFamily="2" charset="-18"/>
                <a:cs typeface="Times New Roman" panose="02020603050405020304" pitchFamily="18" charset="0"/>
              </a:rPr>
              <a:t>WP4 Taskforce Meeting</a:t>
            </a:r>
          </a:p>
        </p:txBody>
      </p:sp>
      <p:sp>
        <p:nvSpPr>
          <p:cNvPr id="20" name="BlokTextu 19">
            <a:extLst>
              <a:ext uri="{FF2B5EF4-FFF2-40B4-BE49-F238E27FC236}">
                <a16:creationId xmlns:a16="http://schemas.microsoft.com/office/drawing/2014/main" id="{600E16A7-04E5-42E4-9ECA-208FDCE67950}"/>
              </a:ext>
            </a:extLst>
          </p:cNvPr>
          <p:cNvSpPr txBox="1"/>
          <p:nvPr/>
        </p:nvSpPr>
        <p:spPr>
          <a:xfrm>
            <a:off x="8362948" y="3557442"/>
            <a:ext cx="2700000" cy="648000"/>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22 October 2025:</a:t>
            </a:r>
            <a:br>
              <a:rPr lang="en-GB" sz="1600" noProof="0" dirty="0"/>
            </a:br>
            <a:r>
              <a:rPr lang="en-GB" sz="1600" noProof="0" dirty="0"/>
              <a:t>Parallel Sessions</a:t>
            </a:r>
            <a:endParaRPr lang="en-GB" sz="1600" b="0" noProof="0" dirty="0"/>
          </a:p>
        </p:txBody>
      </p:sp>
      <p:sp>
        <p:nvSpPr>
          <p:cNvPr id="21" name="BlokTextu 20">
            <a:extLst>
              <a:ext uri="{FF2B5EF4-FFF2-40B4-BE49-F238E27FC236}">
                <a16:creationId xmlns:a16="http://schemas.microsoft.com/office/drawing/2014/main" id="{CD8C6EE5-6850-AA02-590F-2336B0CDAD4D}"/>
              </a:ext>
            </a:extLst>
          </p:cNvPr>
          <p:cNvSpPr txBox="1"/>
          <p:nvPr/>
        </p:nvSpPr>
        <p:spPr>
          <a:xfrm>
            <a:off x="4994915" y="3538553"/>
            <a:ext cx="2853685" cy="444161"/>
          </a:xfrm>
          <a:prstGeom prst="rect">
            <a:avLst/>
          </a:prstGeom>
          <a:noFill/>
        </p:spPr>
        <p:txBody>
          <a:bodyPr wrap="square">
            <a:spAutoFit/>
          </a:bodyPr>
          <a:lstStyle/>
          <a:p>
            <a:pPr>
              <a:lnSpc>
                <a:spcPct val="107000"/>
              </a:lnSpc>
              <a:buClr>
                <a:srgbClr val="E55A5A"/>
              </a:buClr>
              <a:buSzPct val="120000"/>
            </a:pPr>
            <a:r>
              <a:rPr lang="en-GB" sz="1100" kern="100" noProof="0" dirty="0">
                <a:latin typeface="Montserrat" panose="00000500000000000000" pitchFamily="2" charset="-18"/>
                <a:cs typeface="Times New Roman" panose="02020603050405020304" pitchFamily="18" charset="0"/>
              </a:rPr>
              <a:t>Technical University of Košice</a:t>
            </a:r>
          </a:p>
          <a:p>
            <a:pPr>
              <a:lnSpc>
                <a:spcPct val="107000"/>
              </a:lnSpc>
              <a:buClr>
                <a:srgbClr val="E55A5A"/>
              </a:buClr>
              <a:buSzPct val="120000"/>
            </a:pPr>
            <a:r>
              <a:rPr lang="en-GB" sz="1100" kern="100" noProof="0" dirty="0">
                <a:latin typeface="Montserrat" panose="00000500000000000000" pitchFamily="2" charset="-18"/>
                <a:cs typeface="Times New Roman" panose="02020603050405020304" pitchFamily="18" charset="0"/>
              </a:rPr>
              <a:t>Aula Maxima</a:t>
            </a:r>
          </a:p>
        </p:txBody>
      </p:sp>
      <p:sp>
        <p:nvSpPr>
          <p:cNvPr id="24" name="BlokTextu 23">
            <a:extLst>
              <a:ext uri="{FF2B5EF4-FFF2-40B4-BE49-F238E27FC236}">
                <a16:creationId xmlns:a16="http://schemas.microsoft.com/office/drawing/2014/main" id="{1DABA99B-D435-1993-0D1E-53E0ACE7916D}"/>
              </a:ext>
            </a:extLst>
          </p:cNvPr>
          <p:cNvSpPr txBox="1"/>
          <p:nvPr/>
        </p:nvSpPr>
        <p:spPr>
          <a:xfrm>
            <a:off x="4994915" y="4464012"/>
            <a:ext cx="3025135" cy="1892698"/>
          </a:xfrm>
          <a:prstGeom prst="rect">
            <a:avLst/>
          </a:prstGeom>
          <a:noFill/>
        </p:spPr>
        <p:txBody>
          <a:bodyPr wrap="square">
            <a:spAutoFit/>
          </a:bodyPr>
          <a:lstStyle/>
          <a:p>
            <a:pPr marL="180975" indent="-180975">
              <a:lnSpc>
                <a:spcPct val="107000"/>
              </a:lnSpc>
              <a:buClr>
                <a:srgbClr val="E55A5A"/>
              </a:buClr>
              <a:buSzPct val="120000"/>
              <a:buFont typeface="Wingdings" panose="05000000000000000000" pitchFamily="2" charset="2"/>
              <a:buChar char="§"/>
            </a:pPr>
            <a:r>
              <a:rPr lang="en-GB" sz="1100" kern="100" noProof="0" dirty="0">
                <a:latin typeface="Montserrat" panose="00000500000000000000" pitchFamily="2" charset="-18"/>
                <a:cs typeface="Times New Roman" panose="02020603050405020304" pitchFamily="18" charset="0"/>
              </a:rPr>
              <a:t>The Summit is mainly intended for all project staff involved in the Ulysseus project</a:t>
            </a:r>
          </a:p>
          <a:p>
            <a:pPr marL="180975" indent="-180975">
              <a:lnSpc>
                <a:spcPct val="107000"/>
              </a:lnSpc>
              <a:buClr>
                <a:srgbClr val="E55A5A"/>
              </a:buClr>
              <a:buSzPct val="120000"/>
              <a:buFont typeface="Wingdings" panose="05000000000000000000" pitchFamily="2" charset="2"/>
              <a:buChar char="§"/>
            </a:pPr>
            <a:r>
              <a:rPr lang="en-GB" sz="1100" kern="100" noProof="0" dirty="0">
                <a:latin typeface="Montserrat" panose="00000500000000000000" pitchFamily="2" charset="-18"/>
                <a:cs typeface="Times New Roman" panose="02020603050405020304" pitchFamily="18" charset="0"/>
              </a:rPr>
              <a:t>The main Summit day (22 October 2025) is also open for other staff from Ulysseus university partners, Associate Partners, and Strategic Partners.</a:t>
            </a:r>
          </a:p>
          <a:p>
            <a:pPr marL="180975" indent="-180975">
              <a:lnSpc>
                <a:spcPct val="107000"/>
              </a:lnSpc>
              <a:buClr>
                <a:srgbClr val="E55A5A"/>
              </a:buClr>
              <a:buSzPct val="120000"/>
              <a:buFont typeface="Wingdings" panose="05000000000000000000" pitchFamily="2" charset="2"/>
              <a:buChar char="§"/>
            </a:pPr>
            <a:r>
              <a:rPr lang="en-GB" sz="1100" b="1" i="0" u="none" strike="noStrike" noProof="0" dirty="0">
                <a:solidFill>
                  <a:srgbClr val="000000"/>
                </a:solidFill>
                <a:effectLst/>
                <a:latin typeface="Montserrat" panose="00000500000000000000" pitchFamily="2" charset="-18"/>
                <a:hlinkClick r:id="rId4"/>
              </a:rPr>
              <a:t>Registration Form</a:t>
            </a:r>
            <a:br>
              <a:rPr lang="en-GB" sz="1100" b="1" noProof="0" dirty="0">
                <a:latin typeface="Montserrat" panose="00000500000000000000" pitchFamily="2" charset="-18"/>
              </a:rPr>
            </a:br>
            <a:r>
              <a:rPr lang="en-GB" sz="1100" noProof="0" dirty="0">
                <a:latin typeface="Montserrat" panose="00000500000000000000" pitchFamily="2" charset="-18"/>
              </a:rPr>
              <a:t>(register until 30 September 2025)</a:t>
            </a:r>
            <a:endParaRPr lang="en-GB" sz="1100" noProof="0" dirty="0"/>
          </a:p>
        </p:txBody>
      </p:sp>
      <p:sp>
        <p:nvSpPr>
          <p:cNvPr id="27" name="BlokTextu 26">
            <a:extLst>
              <a:ext uri="{FF2B5EF4-FFF2-40B4-BE49-F238E27FC236}">
                <a16:creationId xmlns:a16="http://schemas.microsoft.com/office/drawing/2014/main" id="{FB4D9E20-7A64-56EE-DAC0-BA030D1C490E}"/>
              </a:ext>
            </a:extLst>
          </p:cNvPr>
          <p:cNvSpPr txBox="1"/>
          <p:nvPr/>
        </p:nvSpPr>
        <p:spPr>
          <a:xfrm>
            <a:off x="3905914" y="6348596"/>
            <a:ext cx="3368033" cy="415498"/>
          </a:xfrm>
          <a:prstGeom prst="rect">
            <a:avLst/>
          </a:prstGeom>
          <a:noFill/>
        </p:spPr>
        <p:txBody>
          <a:bodyPr wrap="square">
            <a:spAutoFit/>
          </a:bodyPr>
          <a:lstStyle/>
          <a:p>
            <a:r>
              <a:rPr lang="en-GB" sz="1050" noProof="0" dirty="0">
                <a:latin typeface="Montserrat" panose="00000500000000000000" pitchFamily="2" charset="-18"/>
                <a:hlinkClick r:id="rId5"/>
              </a:rPr>
              <a:t>https://ulysseus.eu/events/ulysseus-summit-parallel-sessions-2025/</a:t>
            </a:r>
            <a:r>
              <a:rPr lang="en-GB" sz="1050" noProof="0" dirty="0">
                <a:latin typeface="Montserrat" panose="00000500000000000000" pitchFamily="2" charset="-18"/>
              </a:rPr>
              <a:t> </a:t>
            </a:r>
          </a:p>
        </p:txBody>
      </p:sp>
      <p:sp>
        <p:nvSpPr>
          <p:cNvPr id="29" name="BlokTextu 28">
            <a:extLst>
              <a:ext uri="{FF2B5EF4-FFF2-40B4-BE49-F238E27FC236}">
                <a16:creationId xmlns:a16="http://schemas.microsoft.com/office/drawing/2014/main" id="{65D2C3C4-BE85-1349-5163-449EAE043266}"/>
              </a:ext>
            </a:extLst>
          </p:cNvPr>
          <p:cNvSpPr txBox="1"/>
          <p:nvPr/>
        </p:nvSpPr>
        <p:spPr>
          <a:xfrm>
            <a:off x="9012266" y="6348596"/>
            <a:ext cx="3025134" cy="415498"/>
          </a:xfrm>
          <a:prstGeom prst="rect">
            <a:avLst/>
          </a:prstGeom>
          <a:noFill/>
        </p:spPr>
        <p:txBody>
          <a:bodyPr wrap="square">
            <a:spAutoFit/>
          </a:bodyPr>
          <a:lstStyle/>
          <a:p>
            <a:r>
              <a:rPr lang="en-GB" sz="1050" noProof="0" dirty="0">
                <a:latin typeface="Montserrat" panose="00000500000000000000" pitchFamily="2" charset="-18"/>
              </a:rPr>
              <a:t>Rubén </a:t>
            </a:r>
            <a:r>
              <a:rPr lang="en-GB" sz="1050" noProof="0" dirty="0" err="1">
                <a:latin typeface="Montserrat" panose="00000500000000000000" pitchFamily="2" charset="-18"/>
              </a:rPr>
              <a:t>Lopéz</a:t>
            </a:r>
            <a:r>
              <a:rPr lang="en-GB" sz="1050" noProof="0" dirty="0">
                <a:latin typeface="Montserrat" panose="00000500000000000000" pitchFamily="2" charset="-18"/>
              </a:rPr>
              <a:t> (USE)</a:t>
            </a:r>
          </a:p>
          <a:p>
            <a:r>
              <a:rPr lang="en-GB" sz="1050" noProof="0" dirty="0">
                <a:latin typeface="Montserrat" panose="00000500000000000000" pitchFamily="2" charset="-18"/>
                <a:hlinkClick r:id="rId6"/>
              </a:rPr>
              <a:t>coordinationunit-ulysseus@us.es</a:t>
            </a:r>
            <a:endParaRPr lang="en-GB" sz="1050" noProof="0" dirty="0">
              <a:latin typeface="Montserrat" panose="00000500000000000000" pitchFamily="2" charset="-18"/>
            </a:endParaRPr>
          </a:p>
        </p:txBody>
      </p:sp>
      <p:sp>
        <p:nvSpPr>
          <p:cNvPr id="32" name="BlokTextu 31">
            <a:extLst>
              <a:ext uri="{FF2B5EF4-FFF2-40B4-BE49-F238E27FC236}">
                <a16:creationId xmlns:a16="http://schemas.microsoft.com/office/drawing/2014/main" id="{82E79C7D-3D4A-3670-C0DC-51941A633881}"/>
              </a:ext>
            </a:extLst>
          </p:cNvPr>
          <p:cNvSpPr txBox="1"/>
          <p:nvPr/>
        </p:nvSpPr>
        <p:spPr>
          <a:xfrm>
            <a:off x="2770158" y="6363812"/>
            <a:ext cx="1158879" cy="385066"/>
          </a:xfrm>
          <a:prstGeom prst="snip1Rect">
            <a:avLst/>
          </a:prstGeom>
          <a:solidFill>
            <a:srgbClr val="00A8A9"/>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Webpage</a:t>
            </a:r>
            <a:endParaRPr lang="en-GB" sz="1600" b="0" noProof="0" dirty="0"/>
          </a:p>
        </p:txBody>
      </p:sp>
      <p:sp>
        <p:nvSpPr>
          <p:cNvPr id="33" name="BlokTextu 32">
            <a:extLst>
              <a:ext uri="{FF2B5EF4-FFF2-40B4-BE49-F238E27FC236}">
                <a16:creationId xmlns:a16="http://schemas.microsoft.com/office/drawing/2014/main" id="{990CA418-F25A-33E4-74C6-F2CA7AF7AAE8}"/>
              </a:ext>
            </a:extLst>
          </p:cNvPr>
          <p:cNvSpPr txBox="1"/>
          <p:nvPr/>
        </p:nvSpPr>
        <p:spPr>
          <a:xfrm>
            <a:off x="7853387" y="6363812"/>
            <a:ext cx="1158879" cy="385066"/>
          </a:xfrm>
          <a:prstGeom prst="snip1Rect">
            <a:avLst/>
          </a:prstGeom>
          <a:solidFill>
            <a:srgbClr val="00A8A9"/>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Contact</a:t>
            </a:r>
            <a:endParaRPr lang="en-GB" sz="1600" b="0" noProof="0" dirty="0"/>
          </a:p>
        </p:txBody>
      </p:sp>
    </p:spTree>
    <p:extLst>
      <p:ext uri="{BB962C8B-B14F-4D97-AF65-F5344CB8AC3E}">
        <p14:creationId xmlns:p14="http://schemas.microsoft.com/office/powerpoint/2010/main" val="3079058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1E2C1-3CCB-7C5F-DF07-ACAAD310F469}"/>
            </a:ext>
          </a:extLst>
        </p:cNvPr>
        <p:cNvGrpSpPr/>
        <p:nvPr/>
      </p:nvGrpSpPr>
      <p:grpSpPr>
        <a:xfrm>
          <a:off x="0" y="0"/>
          <a:ext cx="0" cy="0"/>
          <a:chOff x="0" y="0"/>
          <a:chExt cx="0" cy="0"/>
        </a:xfrm>
      </p:grpSpPr>
      <p:sp>
        <p:nvSpPr>
          <p:cNvPr id="17" name="Nadpis 1">
            <a:extLst>
              <a:ext uri="{FF2B5EF4-FFF2-40B4-BE49-F238E27FC236}">
                <a16:creationId xmlns:a16="http://schemas.microsoft.com/office/drawing/2014/main" id="{521F5B78-09A4-958C-EE42-F3AAF160760F}"/>
              </a:ext>
            </a:extLst>
          </p:cNvPr>
          <p:cNvSpPr txBox="1">
            <a:spLocks/>
          </p:cNvSpPr>
          <p:nvPr/>
        </p:nvSpPr>
        <p:spPr>
          <a:xfrm>
            <a:off x="538774" y="171525"/>
            <a:ext cx="9472001" cy="617839"/>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000"/>
              <a:buFont typeface="Montserrat"/>
              <a:buNone/>
              <a:defRPr sz="2000" b="1" i="0" u="none" strike="noStrike" cap="none">
                <a:solidFill>
                  <a:srgbClr val="2D296C"/>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noProof="0" dirty="0"/>
              <a:t>Navigating Pathways: Digital Transformation of Industry</a:t>
            </a:r>
            <a:br>
              <a:rPr lang="en-GB" noProof="0" dirty="0"/>
            </a:br>
            <a:r>
              <a:rPr lang="en-GB" b="0" noProof="0" dirty="0"/>
              <a:t>Ulysseus R&amp;I Conference 2025</a:t>
            </a:r>
          </a:p>
        </p:txBody>
      </p:sp>
      <p:sp>
        <p:nvSpPr>
          <p:cNvPr id="7" name="BlokTextu 6">
            <a:extLst>
              <a:ext uri="{FF2B5EF4-FFF2-40B4-BE49-F238E27FC236}">
                <a16:creationId xmlns:a16="http://schemas.microsoft.com/office/drawing/2014/main" id="{D0A88EED-4226-75C3-2119-B8C0E09EBABD}"/>
              </a:ext>
            </a:extLst>
          </p:cNvPr>
          <p:cNvSpPr txBox="1"/>
          <p:nvPr/>
        </p:nvSpPr>
        <p:spPr>
          <a:xfrm>
            <a:off x="5834504" y="4399459"/>
            <a:ext cx="2527200" cy="396000"/>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Registration</a:t>
            </a:r>
            <a:endParaRPr lang="en-GB" sz="1600" b="0" noProof="0" dirty="0"/>
          </a:p>
        </p:txBody>
      </p:sp>
      <p:sp>
        <p:nvSpPr>
          <p:cNvPr id="8" name="BlokTextu 7">
            <a:extLst>
              <a:ext uri="{FF2B5EF4-FFF2-40B4-BE49-F238E27FC236}">
                <a16:creationId xmlns:a16="http://schemas.microsoft.com/office/drawing/2014/main" id="{2E9E124F-85EE-9542-367D-F1EBCD9D513B}"/>
              </a:ext>
            </a:extLst>
          </p:cNvPr>
          <p:cNvSpPr txBox="1"/>
          <p:nvPr/>
        </p:nvSpPr>
        <p:spPr>
          <a:xfrm>
            <a:off x="5745165" y="838258"/>
            <a:ext cx="2527200" cy="396000"/>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Date &amp; Venue</a:t>
            </a:r>
          </a:p>
        </p:txBody>
      </p:sp>
      <p:sp>
        <p:nvSpPr>
          <p:cNvPr id="10" name="BlokTextu 9">
            <a:extLst>
              <a:ext uri="{FF2B5EF4-FFF2-40B4-BE49-F238E27FC236}">
                <a16:creationId xmlns:a16="http://schemas.microsoft.com/office/drawing/2014/main" id="{753838E4-4651-0DE7-E784-D3E88EE99A4A}"/>
              </a:ext>
            </a:extLst>
          </p:cNvPr>
          <p:cNvSpPr txBox="1"/>
          <p:nvPr/>
        </p:nvSpPr>
        <p:spPr>
          <a:xfrm>
            <a:off x="8770299" y="1283152"/>
            <a:ext cx="3158485" cy="4924425"/>
          </a:xfrm>
          <a:prstGeom prst="rect">
            <a:avLst/>
          </a:prstGeom>
          <a:noFill/>
        </p:spPr>
        <p:txBody>
          <a:bodyPr wrap="square">
            <a:spAutoFit/>
          </a:bodyPr>
          <a:lstStyle/>
          <a:p>
            <a:pPr lvl="0">
              <a:spcAft>
                <a:spcPts val="400"/>
              </a:spcAft>
              <a:buClr>
                <a:srgbClr val="E55A5A"/>
              </a:buClr>
              <a:buSzPct val="120000"/>
            </a:pPr>
            <a:r>
              <a:rPr lang="en-GB" sz="1100" b="1" kern="100" noProof="0" dirty="0">
                <a:effectLst/>
                <a:latin typeface="Montserrat" panose="00000500000000000000" pitchFamily="2" charset="-18"/>
                <a:ea typeface="Aptos" panose="020B0004020202020204" pitchFamily="34" charset="0"/>
                <a:cs typeface="Times New Roman" panose="02020603050405020304" pitchFamily="18" charset="0"/>
              </a:rPr>
              <a:t>MORNING</a:t>
            </a:r>
          </a:p>
          <a:p>
            <a:pPr marL="180975" lvl="0" indent="-180975">
              <a:spcAft>
                <a:spcPts val="400"/>
              </a:spcAft>
              <a:buClr>
                <a:srgbClr val="E55A5A"/>
              </a:buClr>
              <a:buSzPct val="120000"/>
              <a:buFont typeface="Wingdings" panose="05000000000000000000" pitchFamily="2" charset="2"/>
              <a:buChar char="§"/>
            </a:pPr>
            <a:r>
              <a:rPr lang="en-GB" sz="1100" b="1" kern="100" noProof="0" dirty="0">
                <a:effectLst/>
                <a:latin typeface="Montserrat" panose="00000500000000000000" pitchFamily="2" charset="-18"/>
                <a:ea typeface="Aptos" panose="020B0004020202020204" pitchFamily="34" charset="0"/>
                <a:cs typeface="Times New Roman" panose="02020603050405020304" pitchFamily="18" charset="0"/>
              </a:rPr>
              <a:t>Keynote Presentations</a:t>
            </a:r>
          </a:p>
          <a:p>
            <a:pPr lvl="0">
              <a:spcAft>
                <a:spcPts val="400"/>
              </a:spcAft>
              <a:buClr>
                <a:srgbClr val="E55A5A"/>
              </a:buClr>
              <a:buSzPct val="120000"/>
            </a:pPr>
            <a:endParaRPr lang="en-GB" sz="1100" b="1" kern="100" noProof="0" dirty="0">
              <a:effectLst/>
              <a:latin typeface="Montserrat" panose="00000500000000000000" pitchFamily="2" charset="-18"/>
              <a:ea typeface="Aptos" panose="020B0004020202020204" pitchFamily="34" charset="0"/>
              <a:cs typeface="Times New Roman" panose="02020603050405020304" pitchFamily="18" charset="0"/>
            </a:endParaRPr>
          </a:p>
          <a:p>
            <a:pPr lvl="0">
              <a:spcAft>
                <a:spcPts val="400"/>
              </a:spcAft>
              <a:buClr>
                <a:srgbClr val="E55A5A"/>
              </a:buClr>
              <a:buSzPct val="120000"/>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Parallel Sessions:</a:t>
            </a:r>
          </a:p>
          <a:p>
            <a:pPr marL="180975" lvl="0" indent="-180975">
              <a:spcAft>
                <a:spcPts val="400"/>
              </a:spcAft>
              <a:buClr>
                <a:srgbClr val="E55A5A"/>
              </a:buClr>
              <a:buSzPct val="120000"/>
              <a:buFont typeface="Wingdings" panose="05000000000000000000" pitchFamily="2" charset="2"/>
              <a:buChar char="§"/>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Track 1: </a:t>
            </a:r>
            <a:r>
              <a:rPr lang="en-GB" sz="1100" b="1" kern="100" noProof="0" dirty="0">
                <a:effectLst/>
                <a:latin typeface="Montserrat" panose="00000500000000000000" pitchFamily="2" charset="-18"/>
                <a:ea typeface="Aptos" panose="020B0004020202020204" pitchFamily="34" charset="0"/>
                <a:cs typeface="Times New Roman" panose="02020603050405020304" pitchFamily="18" charset="0"/>
              </a:rPr>
              <a:t>Digital Transformation </a:t>
            </a:r>
            <a:br>
              <a:rPr lang="en-GB" sz="1100" b="1" kern="100" noProof="0" dirty="0">
                <a:effectLst/>
                <a:latin typeface="Montserrat" panose="00000500000000000000" pitchFamily="2" charset="-18"/>
                <a:ea typeface="Aptos" panose="020B0004020202020204" pitchFamily="34" charset="0"/>
                <a:cs typeface="Times New Roman" panose="02020603050405020304" pitchFamily="18" charset="0"/>
              </a:rPr>
            </a:br>
            <a:r>
              <a:rPr lang="en-GB" sz="1100" b="1" kern="100" noProof="0" dirty="0">
                <a:effectLst/>
                <a:latin typeface="Montserrat" panose="00000500000000000000" pitchFamily="2" charset="-18"/>
                <a:ea typeface="Aptos" panose="020B0004020202020204" pitchFamily="34" charset="0"/>
                <a:cs typeface="Times New Roman" panose="02020603050405020304" pitchFamily="18" charset="0"/>
              </a:rPr>
              <a:t>of Industry</a:t>
            </a:r>
          </a:p>
          <a:p>
            <a:pPr marL="180975" lvl="0" indent="-180975">
              <a:spcAft>
                <a:spcPts val="400"/>
              </a:spcAft>
              <a:buClr>
                <a:srgbClr val="E55A5A"/>
              </a:buClr>
              <a:buSzPct val="120000"/>
              <a:buFont typeface="Wingdings" panose="05000000000000000000" pitchFamily="2" charset="2"/>
              <a:buChar char="§"/>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Track 2: </a:t>
            </a:r>
            <a:r>
              <a:rPr lang="en-GB" sz="1100" b="1" kern="100" noProof="0" dirty="0">
                <a:effectLst/>
                <a:latin typeface="Montserrat" panose="00000500000000000000" pitchFamily="2" charset="-18"/>
                <a:ea typeface="Aptos" panose="020B0004020202020204" pitchFamily="34" charset="0"/>
                <a:cs typeface="Times New Roman" panose="02020603050405020304" pitchFamily="18" charset="0"/>
              </a:rPr>
              <a:t>Universities as a Driving Force of Digital Innovations</a:t>
            </a:r>
          </a:p>
          <a:p>
            <a:pPr marL="180975" lvl="0" indent="-180975">
              <a:spcAft>
                <a:spcPts val="400"/>
              </a:spcAft>
              <a:buClr>
                <a:srgbClr val="E55A5A"/>
              </a:buClr>
              <a:buSzPct val="120000"/>
              <a:buFont typeface="Wingdings" panose="05000000000000000000" pitchFamily="2" charset="2"/>
              <a:buChar char="§"/>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Track 3: </a:t>
            </a:r>
            <a:r>
              <a:rPr lang="en-GB" sz="1100" b="1" kern="100" noProof="0" dirty="0">
                <a:effectLst/>
                <a:latin typeface="Montserrat" panose="00000500000000000000" pitchFamily="2" charset="-18"/>
                <a:ea typeface="Aptos" panose="020B0004020202020204" pitchFamily="34" charset="0"/>
                <a:cs typeface="Times New Roman" panose="02020603050405020304" pitchFamily="18" charset="0"/>
              </a:rPr>
              <a:t>Sustainability of Digitalization</a:t>
            </a:r>
          </a:p>
          <a:p>
            <a:pPr>
              <a:spcAft>
                <a:spcPts val="400"/>
              </a:spcAft>
              <a:buClr>
                <a:srgbClr val="E55A5A"/>
              </a:buClr>
              <a:buSzPct val="120000"/>
            </a:pPr>
            <a:endParaRPr lang="en-GB" sz="1100" kern="100" noProof="0" dirty="0">
              <a:latin typeface="Montserrat" panose="00000500000000000000" pitchFamily="2" charset="-18"/>
              <a:ea typeface="Aptos" panose="020B0004020202020204" pitchFamily="34" charset="0"/>
              <a:cs typeface="Times New Roman" panose="02020603050405020304" pitchFamily="18" charset="0"/>
            </a:endParaRPr>
          </a:p>
          <a:p>
            <a:pPr>
              <a:spcAft>
                <a:spcPts val="400"/>
              </a:spcAft>
              <a:buClr>
                <a:srgbClr val="E55A5A"/>
              </a:buClr>
              <a:buSzPct val="120000"/>
            </a:pPr>
            <a:r>
              <a:rPr lang="en-GB" sz="1100" b="1" kern="100" noProof="0" dirty="0">
                <a:latin typeface="Montserrat" panose="00000500000000000000" pitchFamily="2" charset="-18"/>
                <a:ea typeface="Aptos" panose="020B0004020202020204" pitchFamily="34" charset="0"/>
                <a:cs typeface="Times New Roman" panose="02020603050405020304" pitchFamily="18" charset="0"/>
              </a:rPr>
              <a:t>AFTERNOON</a:t>
            </a:r>
            <a:endParaRPr lang="en-GB" sz="1100" b="1" kern="100" noProof="0" dirty="0">
              <a:effectLst/>
              <a:latin typeface="Montserrat" panose="00000500000000000000" pitchFamily="2" charset="-18"/>
              <a:ea typeface="Aptos" panose="020B0004020202020204" pitchFamily="34" charset="0"/>
              <a:cs typeface="Times New Roman" panose="02020603050405020304" pitchFamily="18" charset="0"/>
            </a:endParaRPr>
          </a:p>
          <a:p>
            <a:pPr lvl="0">
              <a:spcAft>
                <a:spcPts val="400"/>
              </a:spcAft>
              <a:buClr>
                <a:srgbClr val="E55A5A"/>
              </a:buClr>
              <a:buSzPct val="120000"/>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Parallel Technical Sessions:</a:t>
            </a:r>
          </a:p>
          <a:p>
            <a:pPr marL="180975" lvl="0" indent="-180975">
              <a:spcAft>
                <a:spcPts val="400"/>
              </a:spcAft>
              <a:buClr>
                <a:srgbClr val="E55A5A"/>
              </a:buClr>
              <a:buSzPct val="120000"/>
              <a:buFont typeface="Wingdings" panose="05000000000000000000" pitchFamily="2" charset="2"/>
              <a:buChar char="§"/>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TS1: </a:t>
            </a:r>
            <a:r>
              <a:rPr lang="en-GB" sz="1100" b="1" kern="100" noProof="0" dirty="0">
                <a:effectLst/>
                <a:latin typeface="Montserrat" panose="00000500000000000000" pitchFamily="2" charset="-18"/>
                <a:ea typeface="Aptos" panose="020B0004020202020204" pitchFamily="34" charset="0"/>
                <a:cs typeface="Times New Roman" panose="02020603050405020304" pitchFamily="18" charset="0"/>
              </a:rPr>
              <a:t>European Digital Innovation Hubs – EU Supports Digitalisation of SMEs and Public Sector</a:t>
            </a:r>
          </a:p>
          <a:p>
            <a:pPr marL="180975" lvl="0" indent="-180975">
              <a:spcAft>
                <a:spcPts val="400"/>
              </a:spcAft>
              <a:buClr>
                <a:srgbClr val="E55A5A"/>
              </a:buClr>
              <a:buSzPct val="120000"/>
              <a:buFont typeface="Wingdings" panose="05000000000000000000" pitchFamily="2" charset="2"/>
              <a:buChar char="§"/>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TS2: </a:t>
            </a:r>
            <a:r>
              <a:rPr lang="en-GB" sz="1100" b="1" kern="100" noProof="0" dirty="0">
                <a:effectLst/>
                <a:latin typeface="Montserrat" panose="00000500000000000000" pitchFamily="2" charset="-18"/>
                <a:ea typeface="Aptos" panose="020B0004020202020204" pitchFamily="34" charset="0"/>
                <a:cs typeface="Times New Roman" panose="02020603050405020304" pitchFamily="18" charset="0"/>
              </a:rPr>
              <a:t>Ulysseus Living Labs and Ulysseus Satellite Projects</a:t>
            </a:r>
          </a:p>
          <a:p>
            <a:pPr marL="180975" lvl="0" indent="-180975">
              <a:spcAft>
                <a:spcPts val="400"/>
              </a:spcAft>
              <a:buClr>
                <a:srgbClr val="E55A5A"/>
              </a:buClr>
              <a:buSzPct val="120000"/>
              <a:buFont typeface="Wingdings" panose="05000000000000000000" pitchFamily="2" charset="2"/>
              <a:buChar char="§"/>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TS3: </a:t>
            </a:r>
            <a:r>
              <a:rPr lang="en-GB" sz="1100" b="1" kern="100" noProof="0" dirty="0">
                <a:effectLst/>
                <a:latin typeface="Montserrat" panose="00000500000000000000" pitchFamily="2" charset="-18"/>
                <a:ea typeface="Aptos" panose="020B0004020202020204" pitchFamily="34" charset="0"/>
                <a:cs typeface="Times New Roman" panose="02020603050405020304" pitchFamily="18" charset="0"/>
              </a:rPr>
              <a:t>Research and innovation </a:t>
            </a:r>
            <a:br>
              <a:rPr lang="en-GB" sz="1100" b="1" kern="100" noProof="0" dirty="0">
                <a:effectLst/>
                <a:latin typeface="Montserrat" panose="00000500000000000000" pitchFamily="2" charset="-18"/>
                <a:ea typeface="Aptos" panose="020B0004020202020204" pitchFamily="34" charset="0"/>
                <a:cs typeface="Times New Roman" panose="02020603050405020304" pitchFamily="18" charset="0"/>
              </a:rPr>
            </a:br>
            <a:r>
              <a:rPr lang="en-GB" sz="1100" b="1" kern="100" noProof="0" dirty="0">
                <a:effectLst/>
                <a:latin typeface="Montserrat" panose="00000500000000000000" pitchFamily="2" charset="-18"/>
                <a:ea typeface="Aptos" panose="020B0004020202020204" pitchFamily="34" charset="0"/>
                <a:cs typeface="Times New Roman" panose="02020603050405020304" pitchFamily="18" charset="0"/>
              </a:rPr>
              <a:t>for the decarbonization, sustainability and ESG</a:t>
            </a:r>
          </a:p>
          <a:p>
            <a:pPr marL="180975" lvl="0" indent="-180975">
              <a:spcAft>
                <a:spcPts val="400"/>
              </a:spcAft>
              <a:buClr>
                <a:srgbClr val="E55A5A"/>
              </a:buClr>
              <a:buSzPct val="120000"/>
              <a:buFont typeface="Wingdings" panose="05000000000000000000" pitchFamily="2" charset="2"/>
              <a:buChar char="§"/>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TS4: </a:t>
            </a:r>
            <a:r>
              <a:rPr lang="en-GB" sz="1100" b="1" kern="100" noProof="0" dirty="0" err="1">
                <a:effectLst/>
                <a:latin typeface="Montserrat" panose="00000500000000000000" pitchFamily="2" charset="-18"/>
                <a:ea typeface="Aptos" panose="020B0004020202020204" pitchFamily="34" charset="0"/>
                <a:cs typeface="Times New Roman" panose="02020603050405020304" pitchFamily="18" charset="0"/>
              </a:rPr>
              <a:t>Art&amp;Tech</a:t>
            </a:r>
            <a:r>
              <a:rPr lang="en-GB" sz="1100" b="1" kern="100" noProof="0" dirty="0">
                <a:effectLst/>
                <a:latin typeface="Montserrat" panose="00000500000000000000" pitchFamily="2" charset="-18"/>
                <a:ea typeface="Aptos" panose="020B0004020202020204" pitchFamily="34" charset="0"/>
                <a:cs typeface="Times New Roman" panose="02020603050405020304" pitchFamily="18" charset="0"/>
              </a:rPr>
              <a:t> Session</a:t>
            </a:r>
          </a:p>
          <a:p>
            <a:pPr marL="180975" lvl="0" indent="-180975">
              <a:spcAft>
                <a:spcPts val="400"/>
              </a:spcAft>
              <a:buClr>
                <a:srgbClr val="E55A5A"/>
              </a:buClr>
              <a:buSzPct val="120000"/>
              <a:buFont typeface="Wingdings" panose="05000000000000000000" pitchFamily="2" charset="2"/>
              <a:buChar char="§"/>
            </a:pPr>
            <a:r>
              <a:rPr lang="en-GB" sz="1100" kern="100" noProof="0" dirty="0">
                <a:latin typeface="Montserrat" panose="00000500000000000000" pitchFamily="2" charset="-18"/>
                <a:ea typeface="Aptos" panose="020B0004020202020204" pitchFamily="34" charset="0"/>
                <a:cs typeface="Times New Roman" panose="02020603050405020304" pitchFamily="18" charset="0"/>
              </a:rPr>
              <a:t>TS5: </a:t>
            </a:r>
            <a:r>
              <a:rPr lang="en-GB" sz="1100" b="1" kern="100" noProof="0" dirty="0">
                <a:latin typeface="Montserrat" panose="00000500000000000000" pitchFamily="2" charset="-18"/>
                <a:ea typeface="Aptos" panose="020B0004020202020204" pitchFamily="34" charset="0"/>
                <a:cs typeface="Times New Roman" panose="02020603050405020304" pitchFamily="18" charset="0"/>
              </a:rPr>
              <a:t>Poster Session</a:t>
            </a:r>
          </a:p>
          <a:p>
            <a:pPr>
              <a:spcAft>
                <a:spcPts val="400"/>
              </a:spcAft>
              <a:buClr>
                <a:srgbClr val="E55A5A"/>
              </a:buClr>
              <a:buSzPct val="120000"/>
            </a:pPr>
            <a:r>
              <a:rPr lang="en-GB" sz="1100" kern="100" noProof="0" dirty="0">
                <a:latin typeface="Montserrat" panose="00000500000000000000" pitchFamily="2" charset="-18"/>
                <a:ea typeface="Aptos" panose="020B0004020202020204" pitchFamily="34" charset="0"/>
                <a:cs typeface="Times New Roman" panose="02020603050405020304" pitchFamily="18" charset="0"/>
              </a:rPr>
              <a:t>Conference Reception</a:t>
            </a:r>
            <a:endParaRPr lang="en-GB" sz="1100" b="1" kern="100" noProof="0" dirty="0">
              <a:effectLst/>
              <a:latin typeface="Montserrat" panose="00000500000000000000" pitchFamily="2" charset="-18"/>
              <a:ea typeface="Aptos" panose="020B0004020202020204" pitchFamily="34" charset="0"/>
              <a:cs typeface="Times New Roman" panose="02020603050405020304" pitchFamily="18" charset="0"/>
            </a:endParaRPr>
          </a:p>
        </p:txBody>
      </p:sp>
      <p:sp>
        <p:nvSpPr>
          <p:cNvPr id="21" name="BlokTextu 20">
            <a:extLst>
              <a:ext uri="{FF2B5EF4-FFF2-40B4-BE49-F238E27FC236}">
                <a16:creationId xmlns:a16="http://schemas.microsoft.com/office/drawing/2014/main" id="{7BCA5F1D-78ED-5C10-5F8E-CDB2F64A1FE9}"/>
              </a:ext>
            </a:extLst>
          </p:cNvPr>
          <p:cNvSpPr txBox="1"/>
          <p:nvPr/>
        </p:nvSpPr>
        <p:spPr>
          <a:xfrm>
            <a:off x="5698985" y="1302643"/>
            <a:ext cx="3025134" cy="673839"/>
          </a:xfrm>
          <a:prstGeom prst="rect">
            <a:avLst/>
          </a:prstGeom>
          <a:noFill/>
        </p:spPr>
        <p:txBody>
          <a:bodyPr wrap="square">
            <a:spAutoFit/>
          </a:bodyPr>
          <a:lstStyle/>
          <a:p>
            <a:pPr>
              <a:lnSpc>
                <a:spcPct val="107000"/>
              </a:lnSpc>
              <a:buClr>
                <a:srgbClr val="E55A5A"/>
              </a:buClr>
              <a:buSzPct val="120000"/>
            </a:pPr>
            <a:r>
              <a:rPr lang="en-GB" sz="1200" b="1" kern="100" noProof="0" dirty="0">
                <a:latin typeface="Montserrat" panose="00000500000000000000" pitchFamily="2" charset="-18"/>
                <a:cs typeface="Times New Roman" panose="02020603050405020304" pitchFamily="18" charset="0"/>
              </a:rPr>
              <a:t>Monday, 20 October 2025</a:t>
            </a:r>
          </a:p>
          <a:p>
            <a:pPr>
              <a:lnSpc>
                <a:spcPct val="107000"/>
              </a:lnSpc>
              <a:buClr>
                <a:srgbClr val="E55A5A"/>
              </a:buClr>
              <a:buSzPct val="120000"/>
            </a:pPr>
            <a:r>
              <a:rPr lang="en-GB" sz="1200" kern="100" noProof="0" dirty="0">
                <a:latin typeface="Montserrat" panose="00000500000000000000" pitchFamily="2" charset="-18"/>
                <a:cs typeface="Times New Roman" panose="02020603050405020304" pitchFamily="18" charset="0"/>
              </a:rPr>
              <a:t>Technical University of Košice</a:t>
            </a:r>
          </a:p>
          <a:p>
            <a:pPr>
              <a:lnSpc>
                <a:spcPct val="107000"/>
              </a:lnSpc>
              <a:buClr>
                <a:srgbClr val="E55A5A"/>
              </a:buClr>
              <a:buSzPct val="120000"/>
            </a:pPr>
            <a:r>
              <a:rPr lang="en-GB" sz="1200" kern="100" noProof="0" dirty="0">
                <a:latin typeface="Montserrat" panose="00000500000000000000" pitchFamily="2" charset="-18"/>
                <a:cs typeface="Times New Roman" panose="02020603050405020304" pitchFamily="18" charset="0"/>
              </a:rPr>
              <a:t>University Science Park TECHNICOM</a:t>
            </a:r>
          </a:p>
        </p:txBody>
      </p:sp>
      <p:sp>
        <p:nvSpPr>
          <p:cNvPr id="24" name="BlokTextu 23">
            <a:extLst>
              <a:ext uri="{FF2B5EF4-FFF2-40B4-BE49-F238E27FC236}">
                <a16:creationId xmlns:a16="http://schemas.microsoft.com/office/drawing/2014/main" id="{EC4C2951-D65E-930C-67E4-51E65BD135DC}"/>
              </a:ext>
            </a:extLst>
          </p:cNvPr>
          <p:cNvSpPr txBox="1"/>
          <p:nvPr/>
        </p:nvSpPr>
        <p:spPr>
          <a:xfrm>
            <a:off x="5834506" y="4872120"/>
            <a:ext cx="2527198" cy="1349280"/>
          </a:xfrm>
          <a:prstGeom prst="rect">
            <a:avLst/>
          </a:prstGeom>
          <a:noFill/>
        </p:spPr>
        <p:txBody>
          <a:bodyPr wrap="square">
            <a:spAutoFit/>
          </a:bodyPr>
          <a:lstStyle/>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Researchers, start-ups, innovators from the field of digital transformation are welcome.</a:t>
            </a:r>
          </a:p>
          <a:p>
            <a:pPr marL="180975" indent="-180975">
              <a:lnSpc>
                <a:spcPct val="107000"/>
              </a:lnSpc>
              <a:buClr>
                <a:srgbClr val="E55A5A"/>
              </a:buClr>
              <a:buSzPct val="120000"/>
              <a:buFont typeface="Wingdings" panose="05000000000000000000" pitchFamily="2" charset="2"/>
              <a:buChar char="§"/>
            </a:pPr>
            <a:r>
              <a:rPr lang="en-GB" sz="1100" b="1" noProof="0" dirty="0">
                <a:latin typeface="Montserrat" panose="00000500000000000000" pitchFamily="2" charset="-18"/>
                <a:hlinkClick r:id="rId3"/>
              </a:rPr>
              <a:t>Registration Form</a:t>
            </a:r>
            <a:endParaRPr lang="en-GB" sz="1100" b="1" noProof="0" dirty="0">
              <a:latin typeface="Montserrat" panose="00000500000000000000" pitchFamily="2" charset="-18"/>
            </a:endParaRPr>
          </a:p>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Register until 30 September 2025</a:t>
            </a:r>
            <a:endParaRPr lang="en-GB" sz="1100" noProof="0" dirty="0"/>
          </a:p>
        </p:txBody>
      </p:sp>
      <p:pic>
        <p:nvPicPr>
          <p:cNvPr id="5" name="Obrázok 4">
            <a:extLst>
              <a:ext uri="{FF2B5EF4-FFF2-40B4-BE49-F238E27FC236}">
                <a16:creationId xmlns:a16="http://schemas.microsoft.com/office/drawing/2014/main" id="{C2A100B2-CE48-4D0C-D605-80075F8A51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330" y="809182"/>
            <a:ext cx="5088573" cy="2922353"/>
          </a:xfrm>
          <a:prstGeom prst="rect">
            <a:avLst/>
          </a:prstGeom>
        </p:spPr>
      </p:pic>
      <p:sp>
        <p:nvSpPr>
          <p:cNvPr id="23" name="BlokTextu 22">
            <a:extLst>
              <a:ext uri="{FF2B5EF4-FFF2-40B4-BE49-F238E27FC236}">
                <a16:creationId xmlns:a16="http://schemas.microsoft.com/office/drawing/2014/main" id="{03933C1C-9060-6FAA-8463-34423DB95B46}"/>
              </a:ext>
            </a:extLst>
          </p:cNvPr>
          <p:cNvSpPr txBox="1"/>
          <p:nvPr/>
        </p:nvSpPr>
        <p:spPr>
          <a:xfrm>
            <a:off x="3929037" y="6341863"/>
            <a:ext cx="3786213" cy="415498"/>
          </a:xfrm>
          <a:prstGeom prst="rect">
            <a:avLst/>
          </a:prstGeom>
          <a:noFill/>
        </p:spPr>
        <p:txBody>
          <a:bodyPr wrap="square">
            <a:spAutoFit/>
          </a:bodyPr>
          <a:lstStyle/>
          <a:p>
            <a:r>
              <a:rPr lang="en-GB" sz="1050" noProof="0" dirty="0">
                <a:latin typeface="Montserrat" panose="00000500000000000000" pitchFamily="2" charset="-18"/>
                <a:hlinkClick r:id="rId5"/>
              </a:rPr>
              <a:t>https://ulysseus.eu/events/navigating-pathways-digital-transformation-of-industry-conference-2025/</a:t>
            </a:r>
            <a:endParaRPr lang="en-GB" sz="1050" noProof="0" dirty="0">
              <a:latin typeface="Montserrat" panose="00000500000000000000" pitchFamily="2" charset="-18"/>
            </a:endParaRPr>
          </a:p>
        </p:txBody>
      </p:sp>
      <p:sp>
        <p:nvSpPr>
          <p:cNvPr id="26" name="BlokTextu 25">
            <a:extLst>
              <a:ext uri="{FF2B5EF4-FFF2-40B4-BE49-F238E27FC236}">
                <a16:creationId xmlns:a16="http://schemas.microsoft.com/office/drawing/2014/main" id="{B196E098-D672-0521-CC7E-A487C76F8ECB}"/>
              </a:ext>
            </a:extLst>
          </p:cNvPr>
          <p:cNvSpPr txBox="1"/>
          <p:nvPr/>
        </p:nvSpPr>
        <p:spPr>
          <a:xfrm>
            <a:off x="9012266" y="6341863"/>
            <a:ext cx="2446017" cy="415498"/>
          </a:xfrm>
          <a:prstGeom prst="rect">
            <a:avLst/>
          </a:prstGeom>
          <a:noFill/>
        </p:spPr>
        <p:txBody>
          <a:bodyPr wrap="square">
            <a:spAutoFit/>
          </a:bodyPr>
          <a:lstStyle/>
          <a:p>
            <a:r>
              <a:rPr lang="en-GB" sz="1050" noProof="0" dirty="0">
                <a:latin typeface="Montserrat" panose="00000500000000000000" pitchFamily="2" charset="-18"/>
              </a:rPr>
              <a:t>Lucia Knapčíková (TUKE)</a:t>
            </a:r>
          </a:p>
          <a:p>
            <a:r>
              <a:rPr lang="en-GB" sz="1050" noProof="0" dirty="0">
                <a:latin typeface="Montserrat" panose="00000500000000000000" pitchFamily="2" charset="-18"/>
                <a:hlinkClick r:id="rId6"/>
              </a:rPr>
              <a:t>conference@ulysseus.eu</a:t>
            </a:r>
            <a:endParaRPr lang="en-GB" sz="1050" noProof="0" dirty="0">
              <a:latin typeface="Montserrat" panose="00000500000000000000" pitchFamily="2" charset="-18"/>
            </a:endParaRPr>
          </a:p>
        </p:txBody>
      </p:sp>
      <p:sp>
        <p:nvSpPr>
          <p:cNvPr id="27" name="BlokTextu 26">
            <a:extLst>
              <a:ext uri="{FF2B5EF4-FFF2-40B4-BE49-F238E27FC236}">
                <a16:creationId xmlns:a16="http://schemas.microsoft.com/office/drawing/2014/main" id="{4B1BB5E7-15A8-2B52-C9A3-86D37BB95E8A}"/>
              </a:ext>
            </a:extLst>
          </p:cNvPr>
          <p:cNvSpPr txBox="1"/>
          <p:nvPr/>
        </p:nvSpPr>
        <p:spPr>
          <a:xfrm>
            <a:off x="8785865" y="838258"/>
            <a:ext cx="2537556" cy="396000"/>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Programme</a:t>
            </a:r>
            <a:endParaRPr lang="en-GB" sz="1600" b="0" noProof="0" dirty="0"/>
          </a:p>
        </p:txBody>
      </p:sp>
      <p:pic>
        <p:nvPicPr>
          <p:cNvPr id="29" name="Obrázok 28">
            <a:extLst>
              <a:ext uri="{FF2B5EF4-FFF2-40B4-BE49-F238E27FC236}">
                <a16:creationId xmlns:a16="http://schemas.microsoft.com/office/drawing/2014/main" id="{B2C8DE0B-B87D-0E14-D6CA-762C9F07D39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7331" y="3787347"/>
            <a:ext cx="5088574" cy="2246355"/>
          </a:xfrm>
          <a:prstGeom prst="rect">
            <a:avLst/>
          </a:prstGeom>
        </p:spPr>
      </p:pic>
      <p:sp>
        <p:nvSpPr>
          <p:cNvPr id="30" name="BlokTextu 29">
            <a:extLst>
              <a:ext uri="{FF2B5EF4-FFF2-40B4-BE49-F238E27FC236}">
                <a16:creationId xmlns:a16="http://schemas.microsoft.com/office/drawing/2014/main" id="{F735DE45-5017-8671-49ED-1D2E932E2064}"/>
              </a:ext>
            </a:extLst>
          </p:cNvPr>
          <p:cNvSpPr txBox="1"/>
          <p:nvPr/>
        </p:nvSpPr>
        <p:spPr>
          <a:xfrm>
            <a:off x="5797617" y="2037663"/>
            <a:ext cx="2527200" cy="396000"/>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Event Highlights</a:t>
            </a:r>
          </a:p>
        </p:txBody>
      </p:sp>
      <p:sp>
        <p:nvSpPr>
          <p:cNvPr id="31" name="BlokTextu 30">
            <a:extLst>
              <a:ext uri="{FF2B5EF4-FFF2-40B4-BE49-F238E27FC236}">
                <a16:creationId xmlns:a16="http://schemas.microsoft.com/office/drawing/2014/main" id="{78F6BB49-80D2-F421-92A7-61B31F99D41F}"/>
              </a:ext>
            </a:extLst>
          </p:cNvPr>
          <p:cNvSpPr txBox="1"/>
          <p:nvPr/>
        </p:nvSpPr>
        <p:spPr>
          <a:xfrm>
            <a:off x="5760731" y="2486750"/>
            <a:ext cx="3025134" cy="1893275"/>
          </a:xfrm>
          <a:prstGeom prst="rect">
            <a:avLst/>
          </a:prstGeom>
          <a:noFill/>
        </p:spPr>
        <p:txBody>
          <a:bodyPr wrap="square">
            <a:spAutoFit/>
          </a:bodyPr>
          <a:lstStyle/>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Inspiring keynote talks</a:t>
            </a:r>
          </a:p>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Parallel speaker sessions</a:t>
            </a:r>
          </a:p>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Technical workshops on EDIHs, Ulysseus Living Labs and satellite projects</a:t>
            </a:r>
          </a:p>
          <a:p>
            <a:pPr marL="180975" indent="-180975">
              <a:lnSpc>
                <a:spcPct val="107000"/>
              </a:lnSpc>
              <a:buClr>
                <a:srgbClr val="E55A5A"/>
              </a:buClr>
              <a:buSzPct val="120000"/>
              <a:buFont typeface="Wingdings" panose="05000000000000000000" pitchFamily="2" charset="2"/>
              <a:buChar char="§"/>
            </a:pPr>
            <a:r>
              <a:rPr lang="en-GB" sz="1100" noProof="0" dirty="0" err="1">
                <a:latin typeface="Montserrat" panose="00000500000000000000" pitchFamily="2" charset="-18"/>
              </a:rPr>
              <a:t>Art&amp;Tech</a:t>
            </a:r>
            <a:r>
              <a:rPr lang="en-GB" sz="1100" noProof="0" dirty="0">
                <a:latin typeface="Montserrat" panose="00000500000000000000" pitchFamily="2" charset="-18"/>
              </a:rPr>
              <a:t> session</a:t>
            </a:r>
          </a:p>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Dynamic poster session</a:t>
            </a:r>
          </a:p>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Young Researcher Award ceremony spotlighting emerging talent within our European University.</a:t>
            </a:r>
          </a:p>
        </p:txBody>
      </p:sp>
      <p:sp>
        <p:nvSpPr>
          <p:cNvPr id="32" name="BlokTextu 31">
            <a:extLst>
              <a:ext uri="{FF2B5EF4-FFF2-40B4-BE49-F238E27FC236}">
                <a16:creationId xmlns:a16="http://schemas.microsoft.com/office/drawing/2014/main" id="{FA7F9F90-143F-DF3C-3B1E-C22640515F2F}"/>
              </a:ext>
            </a:extLst>
          </p:cNvPr>
          <p:cNvSpPr txBox="1"/>
          <p:nvPr/>
        </p:nvSpPr>
        <p:spPr>
          <a:xfrm>
            <a:off x="2770158" y="6357079"/>
            <a:ext cx="1158879" cy="385066"/>
          </a:xfrm>
          <a:prstGeom prst="snip1Rect">
            <a:avLst/>
          </a:prstGeom>
          <a:solidFill>
            <a:srgbClr val="00A8A9"/>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Webpage</a:t>
            </a:r>
            <a:endParaRPr lang="en-GB" sz="1600" b="0" noProof="0" dirty="0"/>
          </a:p>
        </p:txBody>
      </p:sp>
      <p:sp>
        <p:nvSpPr>
          <p:cNvPr id="34" name="BlokTextu 33">
            <a:extLst>
              <a:ext uri="{FF2B5EF4-FFF2-40B4-BE49-F238E27FC236}">
                <a16:creationId xmlns:a16="http://schemas.microsoft.com/office/drawing/2014/main" id="{F2A58203-A6E5-2460-4AD9-3B50FA461F2F}"/>
              </a:ext>
            </a:extLst>
          </p:cNvPr>
          <p:cNvSpPr txBox="1"/>
          <p:nvPr/>
        </p:nvSpPr>
        <p:spPr>
          <a:xfrm>
            <a:off x="7853387" y="6357079"/>
            <a:ext cx="1158879" cy="385066"/>
          </a:xfrm>
          <a:prstGeom prst="snip1Rect">
            <a:avLst/>
          </a:prstGeom>
          <a:solidFill>
            <a:srgbClr val="00A8A9"/>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Contact</a:t>
            </a:r>
            <a:endParaRPr lang="en-GB" sz="1600" b="0" noProof="0" dirty="0"/>
          </a:p>
        </p:txBody>
      </p:sp>
    </p:spTree>
    <p:extLst>
      <p:ext uri="{BB962C8B-B14F-4D97-AF65-F5344CB8AC3E}">
        <p14:creationId xmlns:p14="http://schemas.microsoft.com/office/powerpoint/2010/main" val="2498370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ED059-DB1F-EB97-9771-403EB653A1ED}"/>
            </a:ext>
          </a:extLst>
        </p:cNvPr>
        <p:cNvGrpSpPr/>
        <p:nvPr/>
      </p:nvGrpSpPr>
      <p:grpSpPr>
        <a:xfrm>
          <a:off x="0" y="0"/>
          <a:ext cx="0" cy="0"/>
          <a:chOff x="0" y="0"/>
          <a:chExt cx="0" cy="0"/>
        </a:xfrm>
      </p:grpSpPr>
      <p:sp>
        <p:nvSpPr>
          <p:cNvPr id="17" name="Nadpis 1">
            <a:extLst>
              <a:ext uri="{FF2B5EF4-FFF2-40B4-BE49-F238E27FC236}">
                <a16:creationId xmlns:a16="http://schemas.microsoft.com/office/drawing/2014/main" id="{B89C0594-E3FB-EA45-A3AC-B75C6640AFFD}"/>
              </a:ext>
            </a:extLst>
          </p:cNvPr>
          <p:cNvSpPr txBox="1">
            <a:spLocks/>
          </p:cNvSpPr>
          <p:nvPr/>
        </p:nvSpPr>
        <p:spPr>
          <a:xfrm>
            <a:off x="538774" y="171525"/>
            <a:ext cx="9472001" cy="617839"/>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000"/>
              <a:buFont typeface="Montserrat"/>
              <a:buNone/>
              <a:defRPr sz="2000" b="1" i="0" u="none" strike="noStrike" cap="none">
                <a:solidFill>
                  <a:srgbClr val="2D296C"/>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noProof="0" dirty="0"/>
              <a:t>Ulysseus Innovation Hub Day:</a:t>
            </a:r>
          </a:p>
          <a:p>
            <a:r>
              <a:rPr lang="en-GB" noProof="0" dirty="0"/>
              <a:t>Connecting R&amp;I for Digital Transformation</a:t>
            </a:r>
            <a:endParaRPr lang="en-GB" b="0" noProof="0" dirty="0"/>
          </a:p>
        </p:txBody>
      </p:sp>
      <p:sp>
        <p:nvSpPr>
          <p:cNvPr id="7" name="BlokTextu 6">
            <a:extLst>
              <a:ext uri="{FF2B5EF4-FFF2-40B4-BE49-F238E27FC236}">
                <a16:creationId xmlns:a16="http://schemas.microsoft.com/office/drawing/2014/main" id="{36C9947E-37F2-971C-F925-45DB2F3CB9A8}"/>
              </a:ext>
            </a:extLst>
          </p:cNvPr>
          <p:cNvSpPr txBox="1"/>
          <p:nvPr/>
        </p:nvSpPr>
        <p:spPr>
          <a:xfrm>
            <a:off x="5797617" y="4820632"/>
            <a:ext cx="2527200" cy="396000"/>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Registration</a:t>
            </a:r>
            <a:endParaRPr lang="en-GB" sz="1600" b="0" noProof="0" dirty="0"/>
          </a:p>
        </p:txBody>
      </p:sp>
      <p:sp>
        <p:nvSpPr>
          <p:cNvPr id="8" name="BlokTextu 7">
            <a:extLst>
              <a:ext uri="{FF2B5EF4-FFF2-40B4-BE49-F238E27FC236}">
                <a16:creationId xmlns:a16="http://schemas.microsoft.com/office/drawing/2014/main" id="{18E07C8B-97D8-E9CF-52C9-67DF49062FC7}"/>
              </a:ext>
            </a:extLst>
          </p:cNvPr>
          <p:cNvSpPr txBox="1"/>
          <p:nvPr/>
        </p:nvSpPr>
        <p:spPr>
          <a:xfrm>
            <a:off x="5745165" y="838258"/>
            <a:ext cx="2527200" cy="396000"/>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Date &amp; Venue</a:t>
            </a:r>
          </a:p>
        </p:txBody>
      </p:sp>
      <p:sp>
        <p:nvSpPr>
          <p:cNvPr id="10" name="BlokTextu 9">
            <a:extLst>
              <a:ext uri="{FF2B5EF4-FFF2-40B4-BE49-F238E27FC236}">
                <a16:creationId xmlns:a16="http://schemas.microsoft.com/office/drawing/2014/main" id="{107EFDC2-AF52-1189-CB04-8E3482FB4F3A}"/>
              </a:ext>
            </a:extLst>
          </p:cNvPr>
          <p:cNvSpPr txBox="1"/>
          <p:nvPr/>
        </p:nvSpPr>
        <p:spPr>
          <a:xfrm>
            <a:off x="9265600" y="1283152"/>
            <a:ext cx="2678750" cy="5073184"/>
          </a:xfrm>
          <a:prstGeom prst="rect">
            <a:avLst/>
          </a:prstGeom>
          <a:noFill/>
        </p:spPr>
        <p:txBody>
          <a:bodyPr wrap="square">
            <a:spAutoFit/>
          </a:bodyPr>
          <a:lstStyle/>
          <a:p>
            <a:pPr marL="180975" lvl="0" indent="-180975">
              <a:spcAft>
                <a:spcPts val="400"/>
              </a:spcAft>
              <a:buClr>
                <a:srgbClr val="E55A5A"/>
              </a:buClr>
              <a:buSzPct val="120000"/>
              <a:buFont typeface="Wingdings" panose="05000000000000000000" pitchFamily="2" charset="2"/>
              <a:buChar char="§"/>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08:30 – 09:00 Morning Coffee, Registration</a:t>
            </a:r>
          </a:p>
          <a:p>
            <a:pPr marL="180975" lvl="0" indent="-180975">
              <a:spcAft>
                <a:spcPts val="400"/>
              </a:spcAft>
              <a:buClr>
                <a:srgbClr val="E55A5A"/>
              </a:buClr>
              <a:buSzPct val="120000"/>
              <a:buFont typeface="Wingdings" panose="05000000000000000000" pitchFamily="2" charset="2"/>
              <a:buChar char="§"/>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09:00 – 09:15 </a:t>
            </a:r>
            <a:r>
              <a:rPr lang="en-GB" sz="1100" b="1" kern="100" noProof="0" dirty="0">
                <a:effectLst/>
                <a:latin typeface="Montserrat" panose="00000500000000000000" pitchFamily="2" charset="-18"/>
                <a:ea typeface="Aptos" panose="020B0004020202020204" pitchFamily="34" charset="0"/>
                <a:cs typeface="Times New Roman" panose="02020603050405020304" pitchFamily="18" charset="0"/>
              </a:rPr>
              <a:t>Opening and Welcome Speeches</a:t>
            </a:r>
          </a:p>
          <a:p>
            <a:pPr marL="180975" lvl="0" indent="-180975">
              <a:spcAft>
                <a:spcPts val="400"/>
              </a:spcAft>
              <a:buClr>
                <a:srgbClr val="E55A5A"/>
              </a:buClr>
              <a:buSzPct val="120000"/>
              <a:buFont typeface="Wingdings" panose="05000000000000000000" pitchFamily="2" charset="2"/>
              <a:buChar char="§"/>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09:15 – 10:30 </a:t>
            </a:r>
            <a:r>
              <a:rPr lang="en-GB" sz="1100" b="1" kern="100" noProof="0" dirty="0">
                <a:effectLst/>
                <a:latin typeface="Montserrat" panose="00000500000000000000" pitchFamily="2" charset="-18"/>
                <a:ea typeface="Aptos" panose="020B0004020202020204" pitchFamily="34" charset="0"/>
                <a:cs typeface="Times New Roman" panose="02020603050405020304" pitchFamily="18" charset="0"/>
              </a:rPr>
              <a:t>Ulysseus Innovation Hub for Digital Transformation of Industry </a:t>
            </a: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(Ecosystem, Living Labs, Best Practices)</a:t>
            </a:r>
          </a:p>
          <a:p>
            <a:pPr marL="180975" lvl="0" indent="-180975">
              <a:spcAft>
                <a:spcPts val="400"/>
              </a:spcAft>
              <a:buClr>
                <a:srgbClr val="E55A5A"/>
              </a:buClr>
              <a:buSzPct val="120000"/>
              <a:buFont typeface="Wingdings" panose="05000000000000000000" pitchFamily="2" charset="2"/>
              <a:buChar char="§"/>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10:30 – 11:00 Coffee-break, Networking</a:t>
            </a:r>
          </a:p>
          <a:p>
            <a:pPr marL="180975" lvl="0" indent="-180975">
              <a:spcAft>
                <a:spcPts val="400"/>
              </a:spcAft>
              <a:buClr>
                <a:srgbClr val="E55A5A"/>
              </a:buClr>
              <a:buSzPct val="120000"/>
              <a:buFont typeface="Wingdings" panose="05000000000000000000" pitchFamily="2" charset="2"/>
              <a:buChar char="§"/>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11:00 – 12:00 </a:t>
            </a:r>
            <a:r>
              <a:rPr lang="en-GB" sz="1100" b="1" kern="100" noProof="0" dirty="0">
                <a:effectLst/>
                <a:latin typeface="Montserrat" panose="00000500000000000000" pitchFamily="2" charset="-18"/>
                <a:ea typeface="Aptos" panose="020B0004020202020204" pitchFamily="34" charset="0"/>
                <a:cs typeface="Times New Roman" panose="02020603050405020304" pitchFamily="18" charset="0"/>
              </a:rPr>
              <a:t>Upcoming Horizon Europe Calls </a:t>
            </a:r>
            <a:br>
              <a:rPr lang="en-GB" sz="1100" b="1" kern="100" noProof="0" dirty="0">
                <a:effectLst/>
                <a:latin typeface="Montserrat" panose="00000500000000000000" pitchFamily="2" charset="-18"/>
                <a:ea typeface="Aptos" panose="020B0004020202020204" pitchFamily="34" charset="0"/>
                <a:cs typeface="Times New Roman" panose="02020603050405020304" pitchFamily="18" charset="0"/>
              </a:rPr>
            </a:br>
            <a:r>
              <a:rPr lang="en-GB" sz="1100" b="1" kern="100" noProof="0" dirty="0">
                <a:effectLst/>
                <a:latin typeface="Montserrat" panose="00000500000000000000" pitchFamily="2" charset="-18"/>
                <a:ea typeface="Aptos" panose="020B0004020202020204" pitchFamily="34" charset="0"/>
                <a:cs typeface="Times New Roman" panose="02020603050405020304" pitchFamily="18" charset="0"/>
              </a:rPr>
              <a:t>for the Topic of Digital Transformation of Industry </a:t>
            </a: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(Ulysseus International Project Office)</a:t>
            </a:r>
          </a:p>
          <a:p>
            <a:pPr marL="180975" lvl="0" indent="-180975">
              <a:spcAft>
                <a:spcPts val="400"/>
              </a:spcAft>
              <a:buClr>
                <a:srgbClr val="E55A5A"/>
              </a:buClr>
              <a:buSzPct val="120000"/>
              <a:buFont typeface="Wingdings" panose="05000000000000000000" pitchFamily="2" charset="2"/>
              <a:buChar char="§"/>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12:00 – 13:00 Lunch &amp; Networking</a:t>
            </a:r>
          </a:p>
          <a:p>
            <a:pPr marL="180975" lvl="0" indent="-180975">
              <a:spcAft>
                <a:spcPts val="400"/>
              </a:spcAft>
              <a:buClr>
                <a:srgbClr val="E55A5A"/>
              </a:buClr>
              <a:buSzPct val="120000"/>
              <a:buFont typeface="Wingdings" panose="05000000000000000000" pitchFamily="2" charset="2"/>
              <a:buChar char="§"/>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13:00 – 14:30 </a:t>
            </a:r>
            <a:r>
              <a:rPr lang="en-GB" sz="1100" b="1" kern="100" noProof="0" dirty="0">
                <a:effectLst/>
                <a:latin typeface="Montserrat" panose="00000500000000000000" pitchFamily="2" charset="-18"/>
                <a:ea typeface="Aptos" panose="020B0004020202020204" pitchFamily="34" charset="0"/>
                <a:cs typeface="Times New Roman" panose="02020603050405020304" pitchFamily="18" charset="0"/>
              </a:rPr>
              <a:t>Ideation Workshop: Identification of Cutting-Edge Ideas for Horizon Europe Topics</a:t>
            </a:r>
          </a:p>
          <a:p>
            <a:pPr marL="180975" lvl="0" indent="-180975">
              <a:spcAft>
                <a:spcPts val="400"/>
              </a:spcAft>
              <a:buClr>
                <a:srgbClr val="E55A5A"/>
              </a:buClr>
              <a:buSzPct val="120000"/>
              <a:buFont typeface="Wingdings" panose="05000000000000000000" pitchFamily="2" charset="2"/>
              <a:buChar char="§"/>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14:30 – 16:00 </a:t>
            </a:r>
            <a:r>
              <a:rPr lang="en-GB" sz="1100" b="1" kern="100" noProof="0" dirty="0">
                <a:effectLst/>
                <a:latin typeface="Montserrat" panose="00000500000000000000" pitchFamily="2" charset="-18"/>
                <a:ea typeface="Aptos" panose="020B0004020202020204" pitchFamily="34" charset="0"/>
                <a:cs typeface="Times New Roman" panose="02020603050405020304" pitchFamily="18" charset="0"/>
              </a:rPr>
              <a:t>Parallel Brokerage Sessions, B2B Meetings and Wrap-up</a:t>
            </a:r>
          </a:p>
          <a:p>
            <a:pPr marL="180975" lvl="0" indent="-180975">
              <a:spcAft>
                <a:spcPts val="400"/>
              </a:spcAft>
              <a:buClr>
                <a:srgbClr val="E55A5A"/>
              </a:buClr>
              <a:buSzPct val="120000"/>
              <a:buFont typeface="Wingdings" panose="05000000000000000000" pitchFamily="2" charset="2"/>
              <a:buChar char="§"/>
            </a:pPr>
            <a:r>
              <a:rPr lang="en-GB" sz="1100" kern="100" noProof="0" dirty="0">
                <a:latin typeface="Montserrat" panose="00000500000000000000" pitchFamily="2" charset="-18"/>
                <a:ea typeface="Aptos" panose="020B0004020202020204" pitchFamily="34" charset="0"/>
                <a:cs typeface="Times New Roman" panose="02020603050405020304" pitchFamily="18" charset="0"/>
              </a:rPr>
              <a:t>16:30 Welcome Cocktail</a:t>
            </a:r>
            <a:endParaRPr lang="en-GB" sz="1100" kern="100" noProof="0" dirty="0">
              <a:effectLst/>
              <a:latin typeface="Montserrat" panose="00000500000000000000" pitchFamily="2" charset="-18"/>
              <a:ea typeface="Aptos" panose="020B0004020202020204" pitchFamily="34" charset="0"/>
              <a:cs typeface="Times New Roman" panose="02020603050405020304" pitchFamily="18" charset="0"/>
            </a:endParaRPr>
          </a:p>
        </p:txBody>
      </p:sp>
      <p:sp>
        <p:nvSpPr>
          <p:cNvPr id="21" name="BlokTextu 20">
            <a:extLst>
              <a:ext uri="{FF2B5EF4-FFF2-40B4-BE49-F238E27FC236}">
                <a16:creationId xmlns:a16="http://schemas.microsoft.com/office/drawing/2014/main" id="{890648A4-2798-55D9-239B-365401673708}"/>
              </a:ext>
            </a:extLst>
          </p:cNvPr>
          <p:cNvSpPr txBox="1"/>
          <p:nvPr/>
        </p:nvSpPr>
        <p:spPr>
          <a:xfrm>
            <a:off x="5698985" y="1302643"/>
            <a:ext cx="3025134" cy="673839"/>
          </a:xfrm>
          <a:prstGeom prst="rect">
            <a:avLst/>
          </a:prstGeom>
          <a:noFill/>
        </p:spPr>
        <p:txBody>
          <a:bodyPr wrap="square">
            <a:spAutoFit/>
          </a:bodyPr>
          <a:lstStyle/>
          <a:p>
            <a:pPr>
              <a:lnSpc>
                <a:spcPct val="107000"/>
              </a:lnSpc>
              <a:buClr>
                <a:srgbClr val="E55A5A"/>
              </a:buClr>
              <a:buSzPct val="120000"/>
            </a:pPr>
            <a:r>
              <a:rPr lang="en-GB" sz="1200" b="1" kern="100" noProof="0" dirty="0">
                <a:latin typeface="Montserrat" panose="00000500000000000000" pitchFamily="2" charset="-18"/>
                <a:cs typeface="Times New Roman" panose="02020603050405020304" pitchFamily="18" charset="0"/>
              </a:rPr>
              <a:t>Tuesday, 21 October 2025</a:t>
            </a:r>
          </a:p>
          <a:p>
            <a:pPr>
              <a:lnSpc>
                <a:spcPct val="107000"/>
              </a:lnSpc>
              <a:buClr>
                <a:srgbClr val="E55A5A"/>
              </a:buClr>
              <a:buSzPct val="120000"/>
            </a:pPr>
            <a:r>
              <a:rPr lang="en-GB" sz="1200" kern="100" noProof="0" dirty="0">
                <a:latin typeface="Montserrat" panose="00000500000000000000" pitchFamily="2" charset="-18"/>
                <a:cs typeface="Times New Roman" panose="02020603050405020304" pitchFamily="18" charset="0"/>
              </a:rPr>
              <a:t>Technical University of Košice</a:t>
            </a:r>
          </a:p>
          <a:p>
            <a:pPr>
              <a:lnSpc>
                <a:spcPct val="107000"/>
              </a:lnSpc>
              <a:buClr>
                <a:srgbClr val="E55A5A"/>
              </a:buClr>
              <a:buSzPct val="120000"/>
            </a:pPr>
            <a:r>
              <a:rPr lang="en-GB" sz="1200" kern="100" noProof="0" dirty="0">
                <a:latin typeface="Montserrat" panose="00000500000000000000" pitchFamily="2" charset="-18"/>
                <a:cs typeface="Times New Roman" panose="02020603050405020304" pitchFamily="18" charset="0"/>
              </a:rPr>
              <a:t>University Science Park TECHNICOM</a:t>
            </a:r>
          </a:p>
        </p:txBody>
      </p:sp>
      <p:sp>
        <p:nvSpPr>
          <p:cNvPr id="24" name="BlokTextu 23">
            <a:extLst>
              <a:ext uri="{FF2B5EF4-FFF2-40B4-BE49-F238E27FC236}">
                <a16:creationId xmlns:a16="http://schemas.microsoft.com/office/drawing/2014/main" id="{6E8184F0-9694-11A7-BA26-D978CA5868DF}"/>
              </a:ext>
            </a:extLst>
          </p:cNvPr>
          <p:cNvSpPr txBox="1"/>
          <p:nvPr/>
        </p:nvSpPr>
        <p:spPr>
          <a:xfrm>
            <a:off x="5797619" y="5293293"/>
            <a:ext cx="3524174" cy="987001"/>
          </a:xfrm>
          <a:prstGeom prst="rect">
            <a:avLst/>
          </a:prstGeom>
          <a:noFill/>
        </p:spPr>
        <p:txBody>
          <a:bodyPr wrap="square">
            <a:spAutoFit/>
          </a:bodyPr>
          <a:lstStyle/>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Researchers, start-ups, innovators, stakeholders, Associated Partners from the field of digital transformation are welcome.</a:t>
            </a:r>
          </a:p>
          <a:p>
            <a:pPr marL="180975" indent="-180975">
              <a:lnSpc>
                <a:spcPct val="107000"/>
              </a:lnSpc>
              <a:buClr>
                <a:srgbClr val="E55A5A"/>
              </a:buClr>
              <a:buSzPct val="120000"/>
              <a:buFont typeface="Wingdings" panose="05000000000000000000" pitchFamily="2" charset="2"/>
              <a:buChar char="§"/>
            </a:pPr>
            <a:r>
              <a:rPr lang="en-GB" sz="1100" b="1" noProof="0" dirty="0">
                <a:latin typeface="Montserrat" panose="00000500000000000000" pitchFamily="2" charset="-18"/>
                <a:hlinkClick r:id="rId3"/>
              </a:rPr>
              <a:t>Registration Form</a:t>
            </a:r>
            <a:endParaRPr lang="en-GB" sz="1100" b="1" noProof="0" dirty="0">
              <a:latin typeface="Montserrat" panose="00000500000000000000" pitchFamily="2" charset="-18"/>
            </a:endParaRPr>
          </a:p>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Register until 30 September 2025</a:t>
            </a:r>
            <a:endParaRPr lang="en-GB" sz="1100" noProof="0" dirty="0"/>
          </a:p>
        </p:txBody>
      </p:sp>
      <p:sp>
        <p:nvSpPr>
          <p:cNvPr id="22" name="BlokTextu 21">
            <a:extLst>
              <a:ext uri="{FF2B5EF4-FFF2-40B4-BE49-F238E27FC236}">
                <a16:creationId xmlns:a16="http://schemas.microsoft.com/office/drawing/2014/main" id="{3893F78E-995F-F671-3474-B24482BEB44D}"/>
              </a:ext>
            </a:extLst>
          </p:cNvPr>
          <p:cNvSpPr txBox="1"/>
          <p:nvPr/>
        </p:nvSpPr>
        <p:spPr>
          <a:xfrm>
            <a:off x="2770158" y="6349471"/>
            <a:ext cx="1158879" cy="385066"/>
          </a:xfrm>
          <a:prstGeom prst="snip1Rect">
            <a:avLst/>
          </a:prstGeom>
          <a:solidFill>
            <a:srgbClr val="00A8A9"/>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Webpage</a:t>
            </a:r>
            <a:endParaRPr lang="en-GB" sz="1600" b="0" noProof="0" dirty="0"/>
          </a:p>
        </p:txBody>
      </p:sp>
      <p:sp>
        <p:nvSpPr>
          <p:cNvPr id="23" name="BlokTextu 22">
            <a:extLst>
              <a:ext uri="{FF2B5EF4-FFF2-40B4-BE49-F238E27FC236}">
                <a16:creationId xmlns:a16="http://schemas.microsoft.com/office/drawing/2014/main" id="{37F2D87E-AA30-3047-D748-45963B3389B1}"/>
              </a:ext>
            </a:extLst>
          </p:cNvPr>
          <p:cNvSpPr txBox="1"/>
          <p:nvPr/>
        </p:nvSpPr>
        <p:spPr>
          <a:xfrm>
            <a:off x="3929037" y="6334255"/>
            <a:ext cx="3957456" cy="415498"/>
          </a:xfrm>
          <a:prstGeom prst="rect">
            <a:avLst/>
          </a:prstGeom>
          <a:noFill/>
        </p:spPr>
        <p:txBody>
          <a:bodyPr wrap="square">
            <a:spAutoFit/>
          </a:bodyPr>
          <a:lstStyle/>
          <a:p>
            <a:r>
              <a:rPr lang="en-GB" sz="1050" noProof="0" dirty="0">
                <a:latin typeface="Montserrat" panose="00000500000000000000" pitchFamily="2" charset="-18"/>
                <a:hlinkClick r:id="rId4"/>
              </a:rPr>
              <a:t>https://ulysseus.eu/events/ulysseus-innovation-hub-day-connecting-ri-for-digital-transformation/</a:t>
            </a:r>
            <a:r>
              <a:rPr lang="en-GB" sz="1050" noProof="0" dirty="0">
                <a:latin typeface="Montserrat" panose="00000500000000000000" pitchFamily="2" charset="-18"/>
              </a:rPr>
              <a:t> </a:t>
            </a:r>
          </a:p>
        </p:txBody>
      </p:sp>
      <p:sp>
        <p:nvSpPr>
          <p:cNvPr id="25" name="BlokTextu 24">
            <a:extLst>
              <a:ext uri="{FF2B5EF4-FFF2-40B4-BE49-F238E27FC236}">
                <a16:creationId xmlns:a16="http://schemas.microsoft.com/office/drawing/2014/main" id="{2F7AB544-6976-A1E0-4DEF-493CD807D934}"/>
              </a:ext>
            </a:extLst>
          </p:cNvPr>
          <p:cNvSpPr txBox="1"/>
          <p:nvPr/>
        </p:nvSpPr>
        <p:spPr>
          <a:xfrm>
            <a:off x="7853387" y="6349471"/>
            <a:ext cx="1158879" cy="385066"/>
          </a:xfrm>
          <a:prstGeom prst="snip1Rect">
            <a:avLst/>
          </a:prstGeom>
          <a:solidFill>
            <a:srgbClr val="00A8A9"/>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Contact</a:t>
            </a:r>
            <a:endParaRPr lang="en-GB" sz="1600" b="0" noProof="0" dirty="0"/>
          </a:p>
        </p:txBody>
      </p:sp>
      <p:sp>
        <p:nvSpPr>
          <p:cNvPr id="26" name="BlokTextu 25">
            <a:extLst>
              <a:ext uri="{FF2B5EF4-FFF2-40B4-BE49-F238E27FC236}">
                <a16:creationId xmlns:a16="http://schemas.microsoft.com/office/drawing/2014/main" id="{F1E5DAF0-2F77-D1C8-FA25-45B28CF95E1A}"/>
              </a:ext>
            </a:extLst>
          </p:cNvPr>
          <p:cNvSpPr txBox="1"/>
          <p:nvPr/>
        </p:nvSpPr>
        <p:spPr>
          <a:xfrm>
            <a:off x="9012266" y="6334255"/>
            <a:ext cx="2111025" cy="415498"/>
          </a:xfrm>
          <a:prstGeom prst="rect">
            <a:avLst/>
          </a:prstGeom>
          <a:noFill/>
        </p:spPr>
        <p:txBody>
          <a:bodyPr wrap="square">
            <a:spAutoFit/>
          </a:bodyPr>
          <a:lstStyle/>
          <a:p>
            <a:r>
              <a:rPr lang="en-GB" sz="1050" noProof="0" dirty="0">
                <a:latin typeface="Montserrat" panose="00000500000000000000" pitchFamily="2" charset="-18"/>
              </a:rPr>
              <a:t>Tomáš Pavlik (TUKE)</a:t>
            </a:r>
          </a:p>
          <a:p>
            <a:r>
              <a:rPr lang="en-GB" sz="1050" noProof="0" dirty="0">
                <a:latin typeface="Montserrat" panose="00000500000000000000" pitchFamily="2" charset="-18"/>
                <a:hlinkClick r:id="rId5"/>
              </a:rPr>
              <a:t>ih.digital@ulysseus.eu</a:t>
            </a:r>
            <a:endParaRPr lang="en-GB" sz="1050" noProof="0" dirty="0">
              <a:latin typeface="Montserrat" panose="00000500000000000000" pitchFamily="2" charset="-18"/>
            </a:endParaRPr>
          </a:p>
        </p:txBody>
      </p:sp>
      <p:sp>
        <p:nvSpPr>
          <p:cNvPr id="27" name="BlokTextu 26">
            <a:extLst>
              <a:ext uri="{FF2B5EF4-FFF2-40B4-BE49-F238E27FC236}">
                <a16:creationId xmlns:a16="http://schemas.microsoft.com/office/drawing/2014/main" id="{445D2AD8-0965-14CD-84BE-724ED83DC053}"/>
              </a:ext>
            </a:extLst>
          </p:cNvPr>
          <p:cNvSpPr txBox="1"/>
          <p:nvPr/>
        </p:nvSpPr>
        <p:spPr>
          <a:xfrm>
            <a:off x="9281165" y="838258"/>
            <a:ext cx="2537556" cy="396000"/>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Programme</a:t>
            </a:r>
            <a:endParaRPr lang="en-GB" sz="1600" b="0" noProof="0" dirty="0"/>
          </a:p>
        </p:txBody>
      </p:sp>
      <p:sp>
        <p:nvSpPr>
          <p:cNvPr id="30" name="BlokTextu 29">
            <a:extLst>
              <a:ext uri="{FF2B5EF4-FFF2-40B4-BE49-F238E27FC236}">
                <a16:creationId xmlns:a16="http://schemas.microsoft.com/office/drawing/2014/main" id="{5B619BCE-4B12-65D5-6D6D-139CCEDF2807}"/>
              </a:ext>
            </a:extLst>
          </p:cNvPr>
          <p:cNvSpPr txBox="1"/>
          <p:nvPr/>
        </p:nvSpPr>
        <p:spPr>
          <a:xfrm>
            <a:off x="5797617" y="2037663"/>
            <a:ext cx="2527200" cy="396000"/>
          </a:xfrm>
          <a:prstGeom prst="snip1Rect">
            <a:avLst/>
          </a:prstGeom>
          <a:solidFill>
            <a:srgbClr val="E55A5A"/>
          </a:solidFill>
        </p:spPr>
        <p:txBody>
          <a:bodyPr wrap="square" lIns="36000" rIns="36000" anchor="ctr" anchorCtr="0">
            <a:noAutofit/>
          </a:bodyPr>
          <a:lstStyle>
            <a:defPPr marR="0" lvl="0" algn="l" rtl="0">
              <a:lnSpc>
                <a:spcPct val="100000"/>
              </a:lnSpc>
              <a:spcBef>
                <a:spcPts val="0"/>
              </a:spcBef>
              <a:spcAft>
                <a:spcPts val="0"/>
              </a:spcAft>
              <a:defRPr/>
            </a:defPPr>
            <a:lvl1pPr algn="ctr">
              <a:spcAft>
                <a:spcPts val="600"/>
              </a:spcAft>
              <a:buClr>
                <a:srgbClr val="E55A5A"/>
              </a:buClr>
              <a:defRPr sz="1800" b="1">
                <a:solidFill>
                  <a:schemeClr val="bg1"/>
                </a:solidFill>
                <a:latin typeface="Montserrat" panose="00000500000000000000" pitchFamily="2" charset="-18"/>
              </a:defRPr>
            </a:lvl1pPr>
          </a:lstStyle>
          <a:p>
            <a:pPr>
              <a:lnSpc>
                <a:spcPct val="90000"/>
              </a:lnSpc>
              <a:spcAft>
                <a:spcPts val="0"/>
              </a:spcAft>
            </a:pPr>
            <a:r>
              <a:rPr lang="en-GB" sz="1600" noProof="0" dirty="0"/>
              <a:t>Event Highlights</a:t>
            </a:r>
          </a:p>
        </p:txBody>
      </p:sp>
      <p:sp>
        <p:nvSpPr>
          <p:cNvPr id="31" name="BlokTextu 30">
            <a:extLst>
              <a:ext uri="{FF2B5EF4-FFF2-40B4-BE49-F238E27FC236}">
                <a16:creationId xmlns:a16="http://schemas.microsoft.com/office/drawing/2014/main" id="{DA92F4D5-D2E9-CE49-E25A-1945D0DF0A96}"/>
              </a:ext>
            </a:extLst>
          </p:cNvPr>
          <p:cNvSpPr txBox="1"/>
          <p:nvPr/>
        </p:nvSpPr>
        <p:spPr>
          <a:xfrm>
            <a:off x="5760730" y="2486750"/>
            <a:ext cx="3504870" cy="2255554"/>
          </a:xfrm>
          <a:prstGeom prst="rect">
            <a:avLst/>
          </a:prstGeom>
          <a:noFill/>
        </p:spPr>
        <p:txBody>
          <a:bodyPr wrap="square">
            <a:spAutoFit/>
          </a:bodyPr>
          <a:lstStyle/>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Fostering collaboration in the topic of digital transformation of industry</a:t>
            </a:r>
          </a:p>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Strong focus on Ulysseus Joint Research &amp; Innovation Groups</a:t>
            </a:r>
          </a:p>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Open to Ulysseus partners and external stakeholders</a:t>
            </a:r>
          </a:p>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Ideation workshop to identify cutting-edge project ideas, insights into upcoming Horizon Europe calls</a:t>
            </a:r>
          </a:p>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Brokerage and B2B sessions for matchmaking and project team building</a:t>
            </a:r>
          </a:p>
          <a:p>
            <a:pPr marL="180975" indent="-180975">
              <a:lnSpc>
                <a:spcPct val="107000"/>
              </a:lnSpc>
              <a:buClr>
                <a:srgbClr val="E55A5A"/>
              </a:buClr>
              <a:buSzPct val="120000"/>
              <a:buFont typeface="Wingdings" panose="05000000000000000000" pitchFamily="2" charset="2"/>
              <a:buChar char="§"/>
            </a:pPr>
            <a:r>
              <a:rPr lang="en-GB" sz="1100" noProof="0" dirty="0">
                <a:latin typeface="Montserrat" panose="00000500000000000000" pitchFamily="2" charset="-18"/>
              </a:rPr>
              <a:t>Synergising with other European initiatives</a:t>
            </a:r>
          </a:p>
        </p:txBody>
      </p:sp>
      <p:pic>
        <p:nvPicPr>
          <p:cNvPr id="3" name="Obrázok 2">
            <a:extLst>
              <a:ext uri="{FF2B5EF4-FFF2-40B4-BE49-F238E27FC236}">
                <a16:creationId xmlns:a16="http://schemas.microsoft.com/office/drawing/2014/main" id="{BC7C9F64-625B-C1C5-34E5-ABA6C4E282F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8774" y="796887"/>
            <a:ext cx="5067131" cy="2894531"/>
          </a:xfrm>
          <a:prstGeom prst="rect">
            <a:avLst/>
          </a:prstGeom>
        </p:spPr>
      </p:pic>
      <p:sp>
        <p:nvSpPr>
          <p:cNvPr id="4" name="BlokTextu 3">
            <a:extLst>
              <a:ext uri="{FF2B5EF4-FFF2-40B4-BE49-F238E27FC236}">
                <a16:creationId xmlns:a16="http://schemas.microsoft.com/office/drawing/2014/main" id="{B7698426-9286-8ABB-C069-CC69ADFE20C5}"/>
              </a:ext>
            </a:extLst>
          </p:cNvPr>
          <p:cNvSpPr txBox="1"/>
          <p:nvPr/>
        </p:nvSpPr>
        <p:spPr>
          <a:xfrm>
            <a:off x="496632" y="3740944"/>
            <a:ext cx="5067131" cy="2279598"/>
          </a:xfrm>
          <a:prstGeom prst="rect">
            <a:avLst/>
          </a:prstGeom>
          <a:noFill/>
        </p:spPr>
        <p:txBody>
          <a:bodyPr wrap="square">
            <a:spAutoFit/>
          </a:bodyPr>
          <a:lstStyle/>
          <a:p>
            <a:pPr>
              <a:lnSpc>
                <a:spcPct val="107000"/>
              </a:lnSpc>
              <a:spcAft>
                <a:spcPts val="800"/>
              </a:spcAft>
              <a:buNone/>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Ulysseus Innovation Hub Day: Connecting R&amp;I for Digital Transformation aims to foster active collaboration among innovation ecosystems of Ulysseus partner universities and their respective regions in the topic of digital transformation of industry.</a:t>
            </a:r>
          </a:p>
          <a:p>
            <a:pPr>
              <a:lnSpc>
                <a:spcPct val="107000"/>
              </a:lnSpc>
              <a:spcAft>
                <a:spcPts val="800"/>
              </a:spcAft>
              <a:buNone/>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The event will focus on aligning project ideas suitable for Horizon Europe calls, sharing insights on current and upcoming funding opportunities, and enabling structured networking. </a:t>
            </a:r>
          </a:p>
          <a:p>
            <a:pPr>
              <a:lnSpc>
                <a:spcPct val="107000"/>
              </a:lnSpc>
              <a:spcAft>
                <a:spcPts val="800"/>
              </a:spcAft>
              <a:buNone/>
            </a:pPr>
            <a:r>
              <a:rPr lang="en-GB" sz="1100" kern="100" noProof="0" dirty="0">
                <a:effectLst/>
                <a:latin typeface="Montserrat" panose="00000500000000000000" pitchFamily="2" charset="-18"/>
                <a:ea typeface="Aptos" panose="020B0004020202020204" pitchFamily="34" charset="0"/>
                <a:cs typeface="Times New Roman" panose="02020603050405020304" pitchFamily="18" charset="0"/>
              </a:rPr>
              <a:t>A strong emphasis will be placed on the role of Ulysseus Joint Research &amp; Innovation Groups (JRIGs) as a foundation for developing collaborative research ideas and partnerships in the Ulysseus Community.</a:t>
            </a:r>
          </a:p>
        </p:txBody>
      </p:sp>
    </p:spTree>
    <p:extLst>
      <p:ext uri="{BB962C8B-B14F-4D97-AF65-F5344CB8AC3E}">
        <p14:creationId xmlns:p14="http://schemas.microsoft.com/office/powerpoint/2010/main" val="1280630890"/>
      </p:ext>
    </p:extLst>
  </p:cSld>
  <p:clrMapOvr>
    <a:masterClrMapping/>
  </p:clrMapOvr>
</p:sld>
</file>

<file path=ppt/theme/theme1.xml><?xml version="1.0" encoding="utf-8"?>
<a:theme xmlns:a="http://schemas.openxmlformats.org/drawingml/2006/main" name="Ulysseus template - Mast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A1B43ABADDAF04D9688588B3D792EEB" ma:contentTypeVersion="9" ma:contentTypeDescription="Umožňuje vytvoriť nový dokument." ma:contentTypeScope="" ma:versionID="3d1bef52d68b23e278d186c6dade25bd">
  <xsd:schema xmlns:xsd="http://www.w3.org/2001/XMLSchema" xmlns:xs="http://www.w3.org/2001/XMLSchema" xmlns:p="http://schemas.microsoft.com/office/2006/metadata/properties" xmlns:ns2="6b4b4c13-9559-423d-a6b5-73ea14fcf374" targetNamespace="http://schemas.microsoft.com/office/2006/metadata/properties" ma:root="true" ma:fieldsID="dfd0b5a3942ca9d71df769eab78207cb" ns2:_="">
    <xsd:import namespace="6b4b4c13-9559-423d-a6b5-73ea14fcf3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4b4c13-9559-423d-a6b5-73ea14fcf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Značky obrázka" ma:readOnly="false" ma:fieldId="{5cf76f15-5ced-4ddc-b409-7134ff3c332f}" ma:taxonomyMulti="true" ma:sspId="bb6f6f3b-2fe1-4014-a0bf-2a89c100a373"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b4b4c13-9559-423d-a6b5-73ea14fcf3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5B78928-C7CD-4C9E-AD49-5D225E133F5A}">
  <ds:schemaRefs>
    <ds:schemaRef ds:uri="http://schemas.microsoft.com/sharepoint/v3/contenttype/forms"/>
  </ds:schemaRefs>
</ds:datastoreItem>
</file>

<file path=customXml/itemProps2.xml><?xml version="1.0" encoding="utf-8"?>
<ds:datastoreItem xmlns:ds="http://schemas.openxmlformats.org/officeDocument/2006/customXml" ds:itemID="{EEE966CA-8592-45E9-806F-CC9623F435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4b4c13-9559-423d-a6b5-73ea14fcf3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55D8F0-5493-4EDA-A11D-A8E3934A2AA3}">
  <ds:schemaRefs>
    <ds:schemaRef ds:uri="http://schemas.microsoft.com/office/2006/documentManagement/types"/>
    <ds:schemaRef ds:uri="http://schemas.microsoft.com/office/infopath/2007/PartnerControls"/>
    <ds:schemaRef ds:uri="http://purl.org/dc/terms/"/>
    <ds:schemaRef ds:uri="http://purl.org/dc/dcmitype/"/>
    <ds:schemaRef ds:uri="http://schemas.openxmlformats.org/package/2006/metadata/core-properties"/>
    <ds:schemaRef ds:uri="http://www.w3.org/XML/1998/namespace"/>
    <ds:schemaRef ds:uri="6b4b4c13-9559-423d-a6b5-73ea14fcf374"/>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2033</TotalTime>
  <Words>3389</Words>
  <Application>Microsoft Office PowerPoint</Application>
  <PresentationFormat>Širokouhlá</PresentationFormat>
  <Paragraphs>492</Paragraphs>
  <Slides>14</Slides>
  <Notes>12</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14</vt:i4>
      </vt:variant>
    </vt:vector>
  </HeadingPairs>
  <TitlesOfParts>
    <vt:vector size="22" baseType="lpstr">
      <vt:lpstr>Montserrat SemiBold</vt:lpstr>
      <vt:lpstr>Wingdings</vt:lpstr>
      <vt:lpstr>Montserrat Black</vt:lpstr>
      <vt:lpstr>Calibri</vt:lpstr>
      <vt:lpstr>Montserrat</vt:lpstr>
      <vt:lpstr>Montserrat Light</vt:lpstr>
      <vt:lpstr>Arial</vt:lpstr>
      <vt:lpstr>Ulysseus template - Master</vt:lpstr>
      <vt:lpstr>ULYSSEUS  KOŠICE WEEK 20 – 24 October 2025 Technical University of Košice</vt:lpstr>
      <vt:lpstr>Ulysseus Košice Week</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Ulysseus Košice Week 2025 / Update</dc:title>
  <dc:creator>viliam.fedak.2@tuke.sk</dc:creator>
  <cp:lastModifiedBy>Katarína Valentová</cp:lastModifiedBy>
  <cp:revision>6</cp:revision>
  <dcterms:modified xsi:type="dcterms:W3CDTF">2025-09-30T11:17:28Z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0x010100CA1B43ABADDAF04D9688588B3D792EEB</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